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2" r:id="rId6"/>
    <p:sldId id="276" r:id="rId7"/>
    <p:sldId id="283" r:id="rId8"/>
    <p:sldId id="277" r:id="rId9"/>
    <p:sldId id="284" r:id="rId10"/>
    <p:sldId id="279" r:id="rId11"/>
    <p:sldId id="289" r:id="rId12"/>
    <p:sldId id="272" r:id="rId13"/>
    <p:sldId id="261" r:id="rId14"/>
    <p:sldId id="274" r:id="rId15"/>
    <p:sldId id="273" r:id="rId16"/>
    <p:sldId id="269"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Kauw" initials="MK" lastIdx="3" clrIdx="0">
    <p:extLst>
      <p:ext uri="{19B8F6BF-5375-455C-9EA6-DF929625EA0E}">
        <p15:presenceInfo xmlns:p15="http://schemas.microsoft.com/office/powerpoint/2012/main" userId="S-1-5-21-2082945442-480271342-340043625-527990" providerId="AD"/>
      </p:ext>
    </p:extLst>
  </p:cmAuthor>
  <p:cmAuthor id="2" name="Paul Voskuilen" initials="PV" lastIdx="4" clrIdx="1">
    <p:extLst>
      <p:ext uri="{19B8F6BF-5375-455C-9EA6-DF929625EA0E}">
        <p15:presenceInfo xmlns:p15="http://schemas.microsoft.com/office/powerpoint/2012/main" userId="S-1-5-21-2082945442-480271342-340043625-411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5354" autoAdjust="0"/>
  </p:normalViewPr>
  <p:slideViewPr>
    <p:cSldViewPr snapToGrid="0">
      <p:cViewPr varScale="1">
        <p:scale>
          <a:sx n="79" d="100"/>
          <a:sy n="79" d="100"/>
        </p:scale>
        <p:origin x="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Kauw" userId="a9970591-24d6-4af2-bc91-4b604fde1f94" providerId="ADAL" clId="{A03BD4DA-AF6B-4693-9FB0-231B359E5ACF}"/>
    <pc:docChg chg="modSld">
      <pc:chgData name="Mark  Kauw" userId="a9970591-24d6-4af2-bc91-4b604fde1f94" providerId="ADAL" clId="{A03BD4DA-AF6B-4693-9FB0-231B359E5ACF}" dt="2023-12-11T12:51:37.450" v="25" actId="113"/>
      <pc:docMkLst>
        <pc:docMk/>
      </pc:docMkLst>
      <pc:sldChg chg="modSp mod">
        <pc:chgData name="Mark  Kauw" userId="a9970591-24d6-4af2-bc91-4b604fde1f94" providerId="ADAL" clId="{A03BD4DA-AF6B-4693-9FB0-231B359E5ACF}" dt="2023-12-11T12:51:37.450" v="25" actId="113"/>
        <pc:sldMkLst>
          <pc:docMk/>
          <pc:sldMk cId="2073397824" sldId="276"/>
        </pc:sldMkLst>
        <pc:spChg chg="mod">
          <ac:chgData name="Mark  Kauw" userId="a9970591-24d6-4af2-bc91-4b604fde1f94" providerId="ADAL" clId="{A03BD4DA-AF6B-4693-9FB0-231B359E5ACF}" dt="2023-12-11T12:51:37.450" v="25" actId="113"/>
          <ac:spMkLst>
            <pc:docMk/>
            <pc:sldMk cId="2073397824" sldId="276"/>
            <ac:spMk id="3" creationId="{00000000-0000-0000-0000-000000000000}"/>
          </ac:spMkLst>
        </pc:spChg>
      </pc:sldChg>
      <pc:sldChg chg="modSp mod">
        <pc:chgData name="Mark  Kauw" userId="a9970591-24d6-4af2-bc91-4b604fde1f94" providerId="ADAL" clId="{A03BD4DA-AF6B-4693-9FB0-231B359E5ACF}" dt="2023-12-11T10:07:27.395" v="2" actId="20577"/>
        <pc:sldMkLst>
          <pc:docMk/>
          <pc:sldMk cId="2571864041" sldId="283"/>
        </pc:sldMkLst>
        <pc:spChg chg="mod">
          <ac:chgData name="Mark  Kauw" userId="a9970591-24d6-4af2-bc91-4b604fde1f94" providerId="ADAL" clId="{A03BD4DA-AF6B-4693-9FB0-231B359E5ACF}" dt="2023-12-11T10:07:27.395" v="2" actId="20577"/>
          <ac:spMkLst>
            <pc:docMk/>
            <pc:sldMk cId="2571864041" sldId="28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5E91E-F65B-4101-B3AB-93A28B05E0FD}" type="datetimeFigureOut">
              <a:rPr lang="en-GB" smtClean="0"/>
              <a:t>11/12/2023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3DB1D-3791-4360-840D-1D3C94A78B5E}" type="slidenum">
              <a:rPr lang="en-GB" smtClean="0"/>
              <a:t>‹nr.›</a:t>
            </a:fld>
            <a:endParaRPr lang="en-GB"/>
          </a:p>
        </p:txBody>
      </p:sp>
    </p:spTree>
    <p:extLst>
      <p:ext uri="{BB962C8B-B14F-4D97-AF65-F5344CB8AC3E}">
        <p14:creationId xmlns:p14="http://schemas.microsoft.com/office/powerpoint/2010/main" val="325509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GB" dirty="0"/>
          </a:p>
        </p:txBody>
      </p:sp>
      <p:sp>
        <p:nvSpPr>
          <p:cNvPr id="4" name="Tijdelijke aanduiding voor dianummer 3"/>
          <p:cNvSpPr>
            <a:spLocks noGrp="1"/>
          </p:cNvSpPr>
          <p:nvPr>
            <p:ph type="sldNum" sz="quarter" idx="10"/>
          </p:nvPr>
        </p:nvSpPr>
        <p:spPr/>
        <p:txBody>
          <a:bodyPr/>
          <a:lstStyle/>
          <a:p>
            <a:fld id="{DC63DB1D-3791-4360-840D-1D3C94A78B5E}" type="slidenum">
              <a:rPr lang="en-GB" smtClean="0"/>
              <a:t>2</a:t>
            </a:fld>
            <a:endParaRPr lang="en-GB"/>
          </a:p>
        </p:txBody>
      </p:sp>
    </p:spTree>
    <p:extLst>
      <p:ext uri="{BB962C8B-B14F-4D97-AF65-F5344CB8AC3E}">
        <p14:creationId xmlns:p14="http://schemas.microsoft.com/office/powerpoint/2010/main" val="406233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GB" dirty="0"/>
          </a:p>
        </p:txBody>
      </p:sp>
      <p:sp>
        <p:nvSpPr>
          <p:cNvPr id="4" name="Tijdelijke aanduiding voor dianummer 3"/>
          <p:cNvSpPr>
            <a:spLocks noGrp="1"/>
          </p:cNvSpPr>
          <p:nvPr>
            <p:ph type="sldNum" sz="quarter" idx="10"/>
          </p:nvPr>
        </p:nvSpPr>
        <p:spPr/>
        <p:txBody>
          <a:bodyPr/>
          <a:lstStyle/>
          <a:p>
            <a:fld id="{DC63DB1D-3791-4360-840D-1D3C94A78B5E}" type="slidenum">
              <a:rPr lang="en-GB" smtClean="0"/>
              <a:t>3</a:t>
            </a:fld>
            <a:endParaRPr lang="en-GB"/>
          </a:p>
        </p:txBody>
      </p:sp>
    </p:spTree>
    <p:extLst>
      <p:ext uri="{BB962C8B-B14F-4D97-AF65-F5344CB8AC3E}">
        <p14:creationId xmlns:p14="http://schemas.microsoft.com/office/powerpoint/2010/main" val="252598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GB" dirty="0"/>
          </a:p>
        </p:txBody>
      </p:sp>
      <p:sp>
        <p:nvSpPr>
          <p:cNvPr id="4" name="Tijdelijke aanduiding voor dianummer 3"/>
          <p:cNvSpPr>
            <a:spLocks noGrp="1"/>
          </p:cNvSpPr>
          <p:nvPr>
            <p:ph type="sldNum" sz="quarter" idx="10"/>
          </p:nvPr>
        </p:nvSpPr>
        <p:spPr/>
        <p:txBody>
          <a:bodyPr/>
          <a:lstStyle/>
          <a:p>
            <a:fld id="{DC63DB1D-3791-4360-840D-1D3C94A78B5E}" type="slidenum">
              <a:rPr lang="en-GB" smtClean="0"/>
              <a:t>4</a:t>
            </a:fld>
            <a:endParaRPr lang="en-GB"/>
          </a:p>
        </p:txBody>
      </p:sp>
    </p:spTree>
    <p:extLst>
      <p:ext uri="{BB962C8B-B14F-4D97-AF65-F5344CB8AC3E}">
        <p14:creationId xmlns:p14="http://schemas.microsoft.com/office/powerpoint/2010/main" val="403172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63DB1D-3791-4360-840D-1D3C94A78B5E}" type="slidenum">
              <a:rPr lang="en-GB" smtClean="0"/>
              <a:t>6</a:t>
            </a:fld>
            <a:endParaRPr lang="en-GB"/>
          </a:p>
        </p:txBody>
      </p:sp>
    </p:spTree>
    <p:extLst>
      <p:ext uri="{BB962C8B-B14F-4D97-AF65-F5344CB8AC3E}">
        <p14:creationId xmlns:p14="http://schemas.microsoft.com/office/powerpoint/2010/main" val="362366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t>2020: </a:t>
            </a:r>
          </a:p>
          <a:p>
            <a:endParaRPr lang="nl-NL" sz="1200" b="1" dirty="0"/>
          </a:p>
          <a:p>
            <a:pPr marL="0" indent="0">
              <a:buNone/>
            </a:pPr>
            <a:r>
              <a:rPr lang="nl-NL" dirty="0"/>
              <a:t>Het versnellen van de toepassing en schaalbaarheid van nieuwe technologieën en innovaties die bijdragen aan de sociale energietransitie in de stad, waarbij de verduurzaming samengaat met sociale uitdagingen. Dit doen wij door vraagstukken integraal aan te pakken en wetenschappelijke expertise te leveren vanuit verschillende disciplines. </a:t>
            </a:r>
          </a:p>
          <a:p>
            <a:pPr marL="0" indent="0">
              <a:buNone/>
            </a:pPr>
            <a:r>
              <a:rPr lang="nl-NL" i="1" dirty="0"/>
              <a:t>Welke nieuwe technologieën zijn nodig, hoe kunnen deze nieuwe oplossingen worden geaccepteerd, wat betekent dit voor de </a:t>
            </a:r>
            <a:r>
              <a:rPr lang="nl-NL" i="1" dirty="0" err="1"/>
              <a:t>governancestructuren</a:t>
            </a:r>
            <a:r>
              <a:rPr lang="nl-NL" i="1" dirty="0"/>
              <a:t>, welke financiële modellen zijn nodig? </a:t>
            </a:r>
            <a:endParaRPr lang="nl-NL" dirty="0"/>
          </a:p>
          <a:p>
            <a:endParaRPr lang="nl-NL" sz="1200" b="1" dirty="0"/>
          </a:p>
          <a:p>
            <a:r>
              <a:rPr lang="nl-NL" sz="1200" b="1" dirty="0"/>
              <a:t>het leveren van wetenschappelijke expertise om de schaalbaarheid van de innovaties en technologieën uit het Urban Living Lab mogelijk te maken; Opstappen op een rijdende treinén zorgen voor een helicopterview</a:t>
            </a:r>
          </a:p>
          <a:p>
            <a:endParaRPr lang="nl-NL" sz="1200" b="1" dirty="0"/>
          </a:p>
          <a:p>
            <a:r>
              <a:rPr lang="nl-NL" sz="1200" b="1" dirty="0"/>
              <a:t>Doelgroep (2020):</a:t>
            </a:r>
          </a:p>
          <a:p>
            <a:r>
              <a:rPr lang="nl-NL" sz="1200" b="1" dirty="0"/>
              <a:t> 1. Deelnemers van het Urban Energy Lab Zuidoost; de direct betrokken partijen bij de projecten, zoals de bewoners, de woningcorporaties, en partijen als </a:t>
            </a:r>
            <a:r>
              <a:rPr lang="nl-NL" sz="1200" b="1" dirty="0" err="1"/>
              <a:t>Equinixen</a:t>
            </a:r>
            <a:r>
              <a:rPr lang="nl-NL" sz="1200" b="1" dirty="0"/>
              <a:t> de </a:t>
            </a:r>
            <a:r>
              <a:rPr lang="nl-NL" sz="1200" b="1" dirty="0" err="1"/>
              <a:t>ArenA</a:t>
            </a:r>
            <a:r>
              <a:rPr lang="nl-NL" sz="1200" b="1" dirty="0"/>
              <a:t>.</a:t>
            </a:r>
          </a:p>
          <a:p>
            <a:r>
              <a:rPr lang="nl-NL" sz="1200" b="1" dirty="0"/>
              <a:t>2. De stad Amsterdam en andere steden / gebieden / wijken met vergelijkbare opgaven, ook buiten Nederland</a:t>
            </a:r>
            <a:endParaRPr lang="en-GB" dirty="0"/>
          </a:p>
        </p:txBody>
      </p:sp>
      <p:sp>
        <p:nvSpPr>
          <p:cNvPr id="4" name="Tijdelijke aanduiding voor dianummer 3"/>
          <p:cNvSpPr>
            <a:spLocks noGrp="1"/>
          </p:cNvSpPr>
          <p:nvPr>
            <p:ph type="sldNum" sz="quarter" idx="10"/>
          </p:nvPr>
        </p:nvSpPr>
        <p:spPr/>
        <p:txBody>
          <a:bodyPr/>
          <a:lstStyle/>
          <a:p>
            <a:fld id="{DC63DB1D-3791-4360-840D-1D3C94A78B5E}" type="slidenum">
              <a:rPr lang="en-GB" smtClean="0"/>
              <a:t>10</a:t>
            </a:fld>
            <a:endParaRPr lang="en-GB"/>
          </a:p>
        </p:txBody>
      </p:sp>
    </p:spTree>
    <p:extLst>
      <p:ext uri="{BB962C8B-B14F-4D97-AF65-F5344CB8AC3E}">
        <p14:creationId xmlns:p14="http://schemas.microsoft.com/office/powerpoint/2010/main" val="51315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2020</a:t>
            </a:r>
            <a:r>
              <a:rPr lang="nl-NL" dirty="0"/>
              <a:t>: Context: Urban Energy Lab Zuidoost</a:t>
            </a:r>
          </a:p>
          <a:p>
            <a:endParaRPr lang="en-GB" dirty="0"/>
          </a:p>
        </p:txBody>
      </p:sp>
      <p:sp>
        <p:nvSpPr>
          <p:cNvPr id="4" name="Tijdelijke aanduiding voor dianummer 3"/>
          <p:cNvSpPr>
            <a:spLocks noGrp="1"/>
          </p:cNvSpPr>
          <p:nvPr>
            <p:ph type="sldNum" sz="quarter" idx="10"/>
          </p:nvPr>
        </p:nvSpPr>
        <p:spPr/>
        <p:txBody>
          <a:bodyPr/>
          <a:lstStyle/>
          <a:p>
            <a:fld id="{DC63DB1D-3791-4360-840D-1D3C94A78B5E}" type="slidenum">
              <a:rPr lang="en-GB" smtClean="0"/>
              <a:t>11</a:t>
            </a:fld>
            <a:endParaRPr lang="en-GB"/>
          </a:p>
        </p:txBody>
      </p:sp>
    </p:spTree>
    <p:extLst>
      <p:ext uri="{BB962C8B-B14F-4D97-AF65-F5344CB8AC3E}">
        <p14:creationId xmlns:p14="http://schemas.microsoft.com/office/powerpoint/2010/main" val="77662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C63DB1D-3791-4360-840D-1D3C94A78B5E}" type="slidenum">
              <a:rPr lang="en-GB" smtClean="0"/>
              <a:t>12</a:t>
            </a:fld>
            <a:endParaRPr lang="en-GB"/>
          </a:p>
        </p:txBody>
      </p:sp>
    </p:spTree>
    <p:extLst>
      <p:ext uri="{BB962C8B-B14F-4D97-AF65-F5344CB8AC3E}">
        <p14:creationId xmlns:p14="http://schemas.microsoft.com/office/powerpoint/2010/main" val="11946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GB"/>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a:p>
        </p:txBody>
      </p:sp>
      <p:sp>
        <p:nvSpPr>
          <p:cNvPr id="4" name="Tijdelijke aanduiding voor datum 3"/>
          <p:cNvSpPr>
            <a:spLocks noGrp="1"/>
          </p:cNvSpPr>
          <p:nvPr>
            <p:ph type="dt" sz="half" idx="10"/>
          </p:nvPr>
        </p:nvSpPr>
        <p:spPr/>
        <p:txBody>
          <a:bodyPr/>
          <a:lstStyle/>
          <a:p>
            <a:fld id="{19E4BCAE-062D-48D2-B1E1-BB4FC51E2975}" type="datetimeFigureOut">
              <a:rPr lang="en-GB" smtClean="0"/>
              <a:t>11/12/2023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151693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19E4BCAE-062D-48D2-B1E1-BB4FC51E2975}" type="datetimeFigureOut">
              <a:rPr lang="en-GB" smtClean="0"/>
              <a:t>11/12/2023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251778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19E4BCAE-062D-48D2-B1E1-BB4FC51E2975}" type="datetimeFigureOut">
              <a:rPr lang="en-GB" smtClean="0"/>
              <a:t>11/12/2023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31332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19E4BCAE-062D-48D2-B1E1-BB4FC51E2975}" type="datetimeFigureOut">
              <a:rPr lang="en-GB" smtClean="0"/>
              <a:t>11/12/2023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16478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GB"/>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9E4BCAE-062D-48D2-B1E1-BB4FC51E2975}" type="datetimeFigureOut">
              <a:rPr lang="en-GB" smtClean="0"/>
              <a:t>11/12/2023</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33514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19E4BCAE-062D-48D2-B1E1-BB4FC51E2975}" type="datetimeFigureOut">
              <a:rPr lang="en-GB" smtClean="0"/>
              <a:t>11/12/2023</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244667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GB"/>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19E4BCAE-062D-48D2-B1E1-BB4FC51E2975}" type="datetimeFigureOut">
              <a:rPr lang="en-GB" smtClean="0"/>
              <a:t>11/12/2023</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139111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19E4BCAE-062D-48D2-B1E1-BB4FC51E2975}" type="datetimeFigureOut">
              <a:rPr lang="en-GB" smtClean="0"/>
              <a:t>11/12/2023</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98923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9E4BCAE-062D-48D2-B1E1-BB4FC51E2975}" type="datetimeFigureOut">
              <a:rPr lang="en-GB" smtClean="0"/>
              <a:t>11/12/2023</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252890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9E4BCAE-062D-48D2-B1E1-BB4FC51E2975}" type="datetimeFigureOut">
              <a:rPr lang="en-GB" smtClean="0"/>
              <a:t>11/12/2023</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119285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9E4BCAE-062D-48D2-B1E1-BB4FC51E2975}" type="datetimeFigureOut">
              <a:rPr lang="en-GB" smtClean="0"/>
              <a:t>11/12/2023</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65F483FB-B7C4-416C-90D1-8EDF24D45C17}" type="slidenum">
              <a:rPr lang="en-GB" smtClean="0"/>
              <a:t>‹nr.›</a:t>
            </a:fld>
            <a:endParaRPr lang="en-GB"/>
          </a:p>
        </p:txBody>
      </p:sp>
    </p:spTree>
    <p:extLst>
      <p:ext uri="{BB962C8B-B14F-4D97-AF65-F5344CB8AC3E}">
        <p14:creationId xmlns:p14="http://schemas.microsoft.com/office/powerpoint/2010/main" val="189272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4BCAE-062D-48D2-B1E1-BB4FC51E2975}" type="datetimeFigureOut">
              <a:rPr lang="en-GB" smtClean="0"/>
              <a:t>11/12/2023</a:t>
            </a:fld>
            <a:endParaRPr lang="en-GB"/>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483FB-B7C4-416C-90D1-8EDF24D45C17}" type="slidenum">
              <a:rPr lang="en-GB" smtClean="0"/>
              <a:t>‹nr.›</a:t>
            </a:fld>
            <a:endParaRPr lang="en-GB"/>
          </a:p>
        </p:txBody>
      </p:sp>
    </p:spTree>
    <p:extLst>
      <p:ext uri="{BB962C8B-B14F-4D97-AF65-F5344CB8AC3E}">
        <p14:creationId xmlns:p14="http://schemas.microsoft.com/office/powerpoint/2010/main" val="183893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ntact@energielabzuidoost.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bl.nl/publicaties/nederland-fit-for-5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24303" y="4758176"/>
            <a:ext cx="9144000" cy="1655762"/>
          </a:xfrm>
        </p:spPr>
        <p:txBody>
          <a:bodyPr/>
          <a:lstStyle/>
          <a:p>
            <a:r>
              <a:rPr lang="nl-NL" dirty="0"/>
              <a:t>Strategic </a:t>
            </a:r>
            <a:r>
              <a:rPr lang="en-GB" dirty="0"/>
              <a:t>learning</a:t>
            </a:r>
            <a:r>
              <a:rPr lang="nl-NL" dirty="0"/>
              <a:t> agenda 2023 &gt; &gt;</a:t>
            </a:r>
            <a:endParaRPr lang="en-GB"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300" y="713253"/>
            <a:ext cx="5400006" cy="3959072"/>
          </a:xfrm>
          <a:prstGeom prst="rect">
            <a:avLst/>
          </a:prstGeom>
        </p:spPr>
      </p:pic>
      <p:pic>
        <p:nvPicPr>
          <p:cNvPr id="2" name="Afbeelding 1"/>
          <p:cNvPicPr>
            <a:picLocks noChangeAspect="1"/>
          </p:cNvPicPr>
          <p:nvPr/>
        </p:nvPicPr>
        <p:blipFill>
          <a:blip r:embed="rId3"/>
          <a:stretch>
            <a:fillRect/>
          </a:stretch>
        </p:blipFill>
        <p:spPr>
          <a:xfrm>
            <a:off x="2638003" y="5656332"/>
            <a:ext cx="6323715" cy="1080208"/>
          </a:xfrm>
          <a:prstGeom prst="rect">
            <a:avLst/>
          </a:prstGeom>
        </p:spPr>
      </p:pic>
      <p:sp>
        <p:nvSpPr>
          <p:cNvPr id="7" name="Tijdelijke aanduiding voor datum 6"/>
          <p:cNvSpPr>
            <a:spLocks noGrp="1"/>
          </p:cNvSpPr>
          <p:nvPr>
            <p:ph type="dt" sz="half" idx="10"/>
          </p:nvPr>
        </p:nvSpPr>
        <p:spPr/>
        <p:txBody>
          <a:bodyPr/>
          <a:lstStyle/>
          <a:p>
            <a:fld id="{B9632036-BE3C-4B14-BA31-6CCB3EC65BE8}" type="datetime1">
              <a:rPr lang="en-GB" smtClean="0"/>
              <a:t>11/12/2023</a:t>
            </a:fld>
            <a:endParaRPr lang="en-GB" dirty="0"/>
          </a:p>
        </p:txBody>
      </p:sp>
    </p:spTree>
    <p:extLst>
      <p:ext uri="{BB962C8B-B14F-4D97-AF65-F5344CB8AC3E}">
        <p14:creationId xmlns:p14="http://schemas.microsoft.com/office/powerpoint/2010/main" val="235772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Approach</a:t>
            </a:r>
            <a:endParaRPr lang="en-GB" b="1" dirty="0"/>
          </a:p>
        </p:txBody>
      </p:sp>
      <p:sp>
        <p:nvSpPr>
          <p:cNvPr id="4" name="Tekstvak 3"/>
          <p:cNvSpPr txBox="1"/>
          <p:nvPr/>
        </p:nvSpPr>
        <p:spPr>
          <a:xfrm>
            <a:off x="838200" y="1352564"/>
            <a:ext cx="7124700" cy="6254726"/>
          </a:xfrm>
          <a:prstGeom prst="rect">
            <a:avLst/>
          </a:prstGeom>
          <a:noFill/>
        </p:spPr>
        <p:txBody>
          <a:bodyPr wrap="square" rtlCol="0">
            <a:spAutoFit/>
          </a:bodyPr>
          <a:lstStyle/>
          <a:p>
            <a:endParaRPr lang="nl-NL" sz="1400" b="1"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ea typeface="Calibri" panose="020F0502020204030204" pitchFamily="34" charset="0"/>
                <a:cs typeface="Times New Roman" panose="02020603050405020304" pitchFamily="18" charset="0"/>
              </a:rPr>
              <a:t>The Energy lab has the energy transition as its focus and acts as a ‘</a:t>
            </a:r>
            <a:r>
              <a:rPr lang="en-GB" sz="1400" kern="100" dirty="0" err="1">
                <a:effectLst/>
                <a:ea typeface="Calibri" panose="020F0502020204030204" pitchFamily="34" charset="0"/>
                <a:cs typeface="Times New Roman" panose="02020603050405020304" pitchFamily="18" charset="0"/>
              </a:rPr>
              <a:t>Werkplaats</a:t>
            </a:r>
            <a:r>
              <a:rPr lang="en-GB" sz="1400" kern="100" dirty="0">
                <a:effectLst/>
                <a:ea typeface="Calibri" panose="020F0502020204030204" pitchFamily="34" charset="0"/>
                <a:cs typeface="Times New Roman" panose="02020603050405020304" pitchFamily="18" charset="0"/>
              </a:rPr>
              <a:t>’ as well as a knowledge hub for several local living labs in Southeast. These local living labs take place in very different neighbourhoods, but always concern the energy transition. At the neighbourhood level, topics such as liveability, greening and safety are also relevant. At this smaller scale, living lab work is integral. The Energy Lab as a knowledge hub creates overview and connection, maintains the network, provides knowledge sharing, monitoring and reflection and initiates new labs.</a:t>
            </a:r>
            <a:endParaRPr lang="nl-NL" sz="1400" kern="100" dirty="0">
              <a:effectLst/>
              <a:ea typeface="Calibri" panose="020F0502020204030204" pitchFamily="34" charset="0"/>
              <a:cs typeface="Times New Roman" panose="02020603050405020304" pitchFamily="18" charset="0"/>
            </a:endParaRPr>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r>
              <a:rPr lang="nl-NL" sz="1100" dirty="0"/>
              <a:t>Bron: Urban Living Lab Way of </a:t>
            </a:r>
            <a:r>
              <a:rPr lang="nl-NL" sz="1100" dirty="0" err="1"/>
              <a:t>Working</a:t>
            </a:r>
            <a:r>
              <a:rPr lang="nl-NL" sz="1100" dirty="0"/>
              <a:t>, AMS </a:t>
            </a:r>
            <a:r>
              <a:rPr lang="nl-NL" sz="1100" dirty="0" err="1"/>
              <a:t>Institute</a:t>
            </a:r>
            <a:endParaRPr lang="nl-NL" sz="1100" dirty="0"/>
          </a:p>
          <a:p>
            <a:endParaRPr lang="nl-NL" sz="1400" dirty="0"/>
          </a:p>
          <a:p>
            <a:endParaRPr lang="nl-NL" sz="1400" dirty="0"/>
          </a:p>
          <a:p>
            <a:endParaRPr lang="nl-NL" sz="1400" dirty="0"/>
          </a:p>
          <a:p>
            <a:endParaRPr lang="en-GB" sz="1400" dirty="0"/>
          </a:p>
        </p:txBody>
      </p:sp>
      <p:pic>
        <p:nvPicPr>
          <p:cNvPr id="6" name="Afbeelding 5" descr="https://www.ams-institute.org/media/original_images/Hop-step-jump-RGB.png.750x0_q85_upsca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98900"/>
            <a:ext cx="8913964" cy="2470149"/>
          </a:xfrm>
          <a:prstGeom prst="rect">
            <a:avLst/>
          </a:prstGeom>
          <a:noFill/>
          <a:ln>
            <a:noFill/>
          </a:ln>
        </p:spPr>
      </p:pic>
      <p:sp>
        <p:nvSpPr>
          <p:cNvPr id="7" name="Tekstvak 6"/>
          <p:cNvSpPr txBox="1"/>
          <p:nvPr/>
        </p:nvSpPr>
        <p:spPr>
          <a:xfrm>
            <a:off x="8282911" y="2404957"/>
            <a:ext cx="2847676" cy="1277273"/>
          </a:xfrm>
          <a:prstGeom prst="rect">
            <a:avLst/>
          </a:prstGeom>
          <a:solidFill>
            <a:schemeClr val="accent2">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Characteristisc</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of a Living Lab: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Multidisciplinary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Collaboration of a </a:t>
            </a:r>
            <a:r>
              <a:rPr lang="en-GB" sz="1100" dirty="0">
                <a:solidFill>
                  <a:prstClr val="black"/>
                </a:solidFill>
                <a:latin typeface="Calibri" panose="020F0502020204030204"/>
              </a:rPr>
              <a:t>diverse group of participants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Experiments in the real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prstClr val="black"/>
                </a:solidFill>
                <a:latin typeface="Calibri" panose="020F0502020204030204"/>
              </a:rPr>
              <a:t>A step-by-step development and learning process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64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Approach</a:t>
            </a:r>
            <a:endParaRPr lang="en-GB" b="1" dirty="0"/>
          </a:p>
        </p:txBody>
      </p:sp>
      <p:sp>
        <p:nvSpPr>
          <p:cNvPr id="3" name="Tijdelijke aanduiding voor inhoud 2"/>
          <p:cNvSpPr>
            <a:spLocks noGrp="1"/>
          </p:cNvSpPr>
          <p:nvPr>
            <p:ph idx="1"/>
          </p:nvPr>
        </p:nvSpPr>
        <p:spPr>
          <a:xfrm>
            <a:off x="774580" y="1605369"/>
            <a:ext cx="10515600" cy="2242757"/>
          </a:xfrm>
        </p:spPr>
        <p:txBody>
          <a:bodyPr>
            <a:normAutofit/>
          </a:bodyPr>
          <a:lstStyle/>
          <a:p>
            <a:pPr marL="0" indent="0">
              <a:buNone/>
            </a:pPr>
            <a:r>
              <a:rPr lang="en-GB" sz="1400" dirty="0">
                <a:effectLst/>
                <a:ea typeface="Calibri" panose="020F0502020204030204" pitchFamily="34" charset="0"/>
                <a:cs typeface="Times New Roman" panose="02020603050405020304" pitchFamily="18" charset="0"/>
              </a:rPr>
              <a:t>The Energy Lab focusses on concrete projects, with a potentially large scalable impact. There are four themes with various studies within them. The themes and research are connected to existing energy initiatives in Southeast. </a:t>
            </a:r>
            <a:endParaRPr lang="en-GB" sz="1400" dirty="0"/>
          </a:p>
        </p:txBody>
      </p:sp>
      <p:grpSp>
        <p:nvGrpSpPr>
          <p:cNvPr id="28" name="Groep 27"/>
          <p:cNvGrpSpPr/>
          <p:nvPr/>
        </p:nvGrpSpPr>
        <p:grpSpPr>
          <a:xfrm>
            <a:off x="1108551" y="2666186"/>
            <a:ext cx="7883611" cy="3846905"/>
            <a:chOff x="1108551" y="2666186"/>
            <a:chExt cx="7883611" cy="3846905"/>
          </a:xfrm>
        </p:grpSpPr>
        <p:grpSp>
          <p:nvGrpSpPr>
            <p:cNvPr id="26" name="Groep 25"/>
            <p:cNvGrpSpPr/>
            <p:nvPr/>
          </p:nvGrpSpPr>
          <p:grpSpPr>
            <a:xfrm>
              <a:off x="1108551" y="2666186"/>
              <a:ext cx="7883611" cy="3846905"/>
              <a:chOff x="1026001" y="2024836"/>
              <a:chExt cx="7883611" cy="3846905"/>
            </a:xfrm>
          </p:grpSpPr>
          <p:sp>
            <p:nvSpPr>
              <p:cNvPr id="23" name="Ovaal 22"/>
              <p:cNvSpPr>
                <a:spLocks noChangeAspect="1"/>
              </p:cNvSpPr>
              <p:nvPr/>
            </p:nvSpPr>
            <p:spPr>
              <a:xfrm flipH="1">
                <a:off x="8192884" y="3436398"/>
                <a:ext cx="477538" cy="4528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al 23"/>
              <p:cNvSpPr>
                <a:spLocks noChangeAspect="1"/>
              </p:cNvSpPr>
              <p:nvPr/>
            </p:nvSpPr>
            <p:spPr>
              <a:xfrm flipH="1">
                <a:off x="3998022" y="4462140"/>
                <a:ext cx="1152613" cy="61511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rPr>
                  <a:t>Rechtvaardigheid</a:t>
                </a:r>
              </a:p>
            </p:txBody>
          </p:sp>
          <p:sp>
            <p:nvSpPr>
              <p:cNvPr id="5" name="Ovaal 4"/>
              <p:cNvSpPr>
                <a:spLocks noChangeAspect="1"/>
              </p:cNvSpPr>
              <p:nvPr/>
            </p:nvSpPr>
            <p:spPr>
              <a:xfrm>
                <a:off x="1026001" y="2024836"/>
                <a:ext cx="7883611" cy="3846905"/>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al 5"/>
              <p:cNvSpPr>
                <a:spLocks noChangeAspect="1"/>
              </p:cNvSpPr>
              <p:nvPr/>
            </p:nvSpPr>
            <p:spPr>
              <a:xfrm>
                <a:off x="2370719" y="2593976"/>
                <a:ext cx="3121911" cy="2961321"/>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al 6"/>
              <p:cNvSpPr>
                <a:spLocks noChangeAspect="1"/>
              </p:cNvSpPr>
              <p:nvPr/>
            </p:nvSpPr>
            <p:spPr>
              <a:xfrm flipH="1">
                <a:off x="2869285" y="4601743"/>
                <a:ext cx="892335" cy="49975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1100" dirty="0">
                    <a:solidFill>
                      <a:prstClr val="white"/>
                    </a:solidFill>
                  </a:rPr>
                  <a:t>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al 7"/>
              <p:cNvSpPr>
                <a:spLocks noChangeAspect="1"/>
              </p:cNvSpPr>
              <p:nvPr/>
            </p:nvSpPr>
            <p:spPr>
              <a:xfrm flipH="1">
                <a:off x="3717880" y="3055386"/>
                <a:ext cx="1389679" cy="68334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err="1">
                    <a:solidFill>
                      <a:prstClr val="white"/>
                    </a:solidFill>
                    <a:latin typeface="Calibri" panose="020F0502020204030204"/>
                  </a:rPr>
                  <a:t>Sustainable</a:t>
                </a:r>
                <a:r>
                  <a:rPr lang="nl-NL" sz="1200" dirty="0">
                    <a:solidFill>
                      <a:prstClr val="white"/>
                    </a:solidFill>
                    <a:latin typeface="Calibri" panose="020F0502020204030204"/>
                  </a:rPr>
                  <a:t> </a:t>
                </a:r>
                <a:r>
                  <a:rPr lang="nl-NL" sz="1200" dirty="0" err="1">
                    <a:solidFill>
                      <a:prstClr val="white"/>
                    </a:solidFill>
                    <a:latin typeface="Calibri" panose="020F0502020204030204"/>
                  </a:rPr>
                  <a:t>construction</a:t>
                </a:r>
                <a:endPar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al 8"/>
              <p:cNvSpPr>
                <a:spLocks noChangeAspect="1"/>
              </p:cNvSpPr>
              <p:nvPr/>
            </p:nvSpPr>
            <p:spPr>
              <a:xfrm flipH="1">
                <a:off x="2749833" y="3275903"/>
                <a:ext cx="766445" cy="72675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hthoek 9"/>
              <p:cNvSpPr/>
              <p:nvPr/>
            </p:nvSpPr>
            <p:spPr>
              <a:xfrm>
                <a:off x="5632994" y="3010825"/>
                <a:ext cx="24918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Energy-</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initiatives</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Amsterdam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Southeast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al 10"/>
              <p:cNvSpPr>
                <a:spLocks noChangeAspect="1"/>
              </p:cNvSpPr>
              <p:nvPr/>
            </p:nvSpPr>
            <p:spPr>
              <a:xfrm flipH="1">
                <a:off x="7198822" y="4183074"/>
                <a:ext cx="1199688" cy="60550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rPr>
                  <a:t>Cooking-gas </a:t>
                </a:r>
                <a:r>
                  <a:rPr kumimoji="0" lang="nl-NL" sz="1200" b="0" i="0" u="none" strike="noStrike" kern="1200" cap="none" spc="0" normalizeH="0" baseline="0" noProof="0" dirty="0" err="1">
                    <a:ln>
                      <a:noFill/>
                    </a:ln>
                    <a:solidFill>
                      <a:prstClr val="white"/>
                    </a:solidFill>
                    <a:effectLst/>
                    <a:uLnTx/>
                    <a:uFillTx/>
                    <a:latin typeface="Calibri" panose="020F0502020204030204"/>
                    <a:ea typeface="+mn-ea"/>
                    <a:cs typeface="+mn-cs"/>
                  </a:rPr>
                  <a:t>transition</a:t>
                </a:r>
                <a:endPar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al 11"/>
              <p:cNvSpPr>
                <a:spLocks noChangeAspect="1"/>
              </p:cNvSpPr>
              <p:nvPr/>
            </p:nvSpPr>
            <p:spPr>
              <a:xfrm flipH="1">
                <a:off x="5171484" y="2213632"/>
                <a:ext cx="870626" cy="82553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rPr>
                  <a:t>PV on </a:t>
                </a:r>
                <a:r>
                  <a:rPr kumimoji="0" lang="nl-NL" sz="1200" b="0" i="0" u="none" strike="noStrike" kern="1200" cap="none" spc="0" normalizeH="0" baseline="0" noProof="0" dirty="0" err="1">
                    <a:ln>
                      <a:noFill/>
                    </a:ln>
                    <a:solidFill>
                      <a:prstClr val="white"/>
                    </a:solidFill>
                    <a:effectLst/>
                    <a:uLnTx/>
                    <a:uFillTx/>
                    <a:latin typeface="Calibri" panose="020F0502020204030204"/>
                    <a:ea typeface="+mn-ea"/>
                    <a:cs typeface="+mn-cs"/>
                  </a:rPr>
                  <a:t>roofs</a:t>
                </a:r>
                <a:endPar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al 12"/>
              <p:cNvSpPr>
                <a:spLocks noChangeAspect="1"/>
              </p:cNvSpPr>
              <p:nvPr/>
            </p:nvSpPr>
            <p:spPr>
              <a:xfrm flipH="1">
                <a:off x="5606796" y="4743041"/>
                <a:ext cx="1046544" cy="76593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Quick fix brigade</a:t>
                </a:r>
              </a:p>
            </p:txBody>
          </p:sp>
          <p:sp>
            <p:nvSpPr>
              <p:cNvPr id="14" name="Ovaal 13"/>
              <p:cNvSpPr>
                <a:spLocks noChangeAspect="1"/>
              </p:cNvSpPr>
              <p:nvPr/>
            </p:nvSpPr>
            <p:spPr>
              <a:xfrm flipH="1">
                <a:off x="6122631" y="3926026"/>
                <a:ext cx="972908" cy="57957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Energy-coaches</a:t>
                </a:r>
              </a:p>
            </p:txBody>
          </p:sp>
          <p:sp>
            <p:nvSpPr>
              <p:cNvPr id="15" name="Ovaal 14"/>
              <p:cNvSpPr>
                <a:spLocks noChangeAspect="1"/>
              </p:cNvSpPr>
              <p:nvPr/>
            </p:nvSpPr>
            <p:spPr>
              <a:xfrm flipH="1">
                <a:off x="1514282" y="3386004"/>
                <a:ext cx="477538" cy="4528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hthoek 15"/>
              <p:cNvSpPr/>
              <p:nvPr/>
            </p:nvSpPr>
            <p:spPr>
              <a:xfrm>
                <a:off x="2667523" y="3424406"/>
                <a:ext cx="93267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rPr>
                  <a:t>Rest heat data </a:t>
                </a:r>
                <a:r>
                  <a:rPr kumimoji="0" lang="nl-NL" sz="1100" b="0" i="0" u="none" strike="noStrike" kern="1200" cap="none" spc="0" normalizeH="0" baseline="0" noProof="0" dirty="0" err="1">
                    <a:ln>
                      <a:noFill/>
                    </a:ln>
                    <a:solidFill>
                      <a:prstClr val="white"/>
                    </a:solidFill>
                    <a:effectLst/>
                    <a:uLnTx/>
                    <a:uFillTx/>
                    <a:latin typeface="Calibri" panose="020F0502020204030204"/>
                    <a:ea typeface="+mn-ea"/>
                    <a:cs typeface="+mn-cs"/>
                  </a:rPr>
                  <a:t>centre</a:t>
                </a:r>
                <a:endPar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hthoek 16"/>
              <p:cNvSpPr/>
              <p:nvPr/>
            </p:nvSpPr>
            <p:spPr>
              <a:xfrm>
                <a:off x="3024473" y="4606667"/>
                <a:ext cx="93407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hthoek 18"/>
              <p:cNvSpPr/>
              <p:nvPr/>
            </p:nvSpPr>
            <p:spPr>
              <a:xfrm>
                <a:off x="2800329" y="4099082"/>
                <a:ext cx="219874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Energy Lab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Southeast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al 20"/>
              <p:cNvSpPr>
                <a:spLocks noChangeAspect="1"/>
              </p:cNvSpPr>
              <p:nvPr/>
            </p:nvSpPr>
            <p:spPr>
              <a:xfrm flipH="1">
                <a:off x="2237908" y="2643896"/>
                <a:ext cx="477538" cy="4528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al 21"/>
              <p:cNvSpPr>
                <a:spLocks noChangeAspect="1"/>
              </p:cNvSpPr>
              <p:nvPr/>
            </p:nvSpPr>
            <p:spPr>
              <a:xfrm flipH="1">
                <a:off x="1775493" y="4375341"/>
                <a:ext cx="477538" cy="4528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Ovaal 26"/>
            <p:cNvSpPr>
              <a:spLocks noChangeAspect="1"/>
            </p:cNvSpPr>
            <p:nvPr/>
          </p:nvSpPr>
          <p:spPr>
            <a:xfrm flipH="1">
              <a:off x="3973183" y="5127178"/>
              <a:ext cx="1216928" cy="68334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prstClr val="white"/>
                  </a:solidFill>
                  <a:effectLst/>
                  <a:uLnTx/>
                  <a:uFillTx/>
                  <a:latin typeface="Calibri" panose="020F0502020204030204"/>
                  <a:ea typeface="+mn-ea"/>
                  <a:cs typeface="+mn-cs"/>
                </a:rPr>
                <a:t>Justice</a:t>
              </a:r>
              <a:endPar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0668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Approach</a:t>
            </a:r>
            <a:endParaRPr lang="en-GB" b="1" dirty="0"/>
          </a:p>
        </p:txBody>
      </p:sp>
      <p:sp>
        <p:nvSpPr>
          <p:cNvPr id="3" name="Tijdelijke aanduiding voor inhoud 2"/>
          <p:cNvSpPr>
            <a:spLocks noGrp="1"/>
          </p:cNvSpPr>
          <p:nvPr>
            <p:ph idx="1"/>
          </p:nvPr>
        </p:nvSpPr>
        <p:spPr/>
        <p:txBody>
          <a:bodyPr>
            <a:normAutofit/>
          </a:bodyPr>
          <a:lstStyle/>
          <a:p>
            <a:pPr marL="0" indent="0">
              <a:buNone/>
            </a:pPr>
            <a:r>
              <a:rPr lang="en-GB" b="1" dirty="0"/>
              <a:t>Energy Lab activities to achieve our goals:</a:t>
            </a:r>
          </a:p>
          <a:p>
            <a:pPr marL="0" indent="0">
              <a:buNone/>
            </a:pPr>
            <a:endParaRPr lang="nl-NL" b="1" dirty="0"/>
          </a:p>
          <a:p>
            <a:pPr marL="514350" indent="-514350">
              <a:buFont typeface="+mj-lt"/>
              <a:buAutoNum type="arabicPeriod"/>
            </a:pPr>
            <a:r>
              <a:rPr lang="en-GB" sz="2100" dirty="0">
                <a:effectLst/>
                <a:ea typeface="Calibri" panose="020F0502020204030204" pitchFamily="34" charset="0"/>
                <a:cs typeface="Times New Roman" panose="02020603050405020304" pitchFamily="18" charset="0"/>
              </a:rPr>
              <a:t>Developing and learning in living labs for scaling up new technologies and innovations</a:t>
            </a:r>
            <a:endParaRPr lang="en-GB" sz="2100" i="1" dirty="0">
              <a:ea typeface="Calibri" panose="020F0502020204030204" pitchFamily="34" charset="0"/>
              <a:cs typeface="Times New Roman" panose="02020603050405020304" pitchFamily="18" charset="0"/>
            </a:endParaRPr>
          </a:p>
          <a:p>
            <a:pPr marL="514350" indent="-514350">
              <a:buFont typeface="+mj-lt"/>
              <a:buAutoNum type="arabicPeriod"/>
            </a:pPr>
            <a:r>
              <a:rPr lang="en-GB" sz="2100" dirty="0">
                <a:effectLst/>
                <a:ea typeface="Calibri" panose="020F0502020204030204" pitchFamily="34" charset="0"/>
                <a:cs typeface="Times New Roman" panose="02020603050405020304" pitchFamily="18" charset="0"/>
              </a:rPr>
              <a:t>Contributing directly to the social energy transition in Southeast through education and stimulating more sustainable behaviour </a:t>
            </a:r>
            <a:endParaRPr lang="en-GB" sz="2100" dirty="0">
              <a:ea typeface="Calibri" panose="020F0502020204030204" pitchFamily="34" charset="0"/>
              <a:cs typeface="Times New Roman" panose="02020603050405020304" pitchFamily="18" charset="0"/>
            </a:endParaRPr>
          </a:p>
          <a:p>
            <a:pPr marL="514350" indent="-514350">
              <a:buFont typeface="+mj-lt"/>
              <a:buAutoNum type="arabicPeriod"/>
            </a:pPr>
            <a:r>
              <a:rPr lang="en-GB" sz="2100" dirty="0">
                <a:effectLst/>
                <a:ea typeface="Calibri" panose="020F0502020204030204" pitchFamily="34" charset="0"/>
                <a:cs typeface="Times New Roman" panose="02020603050405020304" pitchFamily="18" charset="0"/>
              </a:rPr>
              <a:t>Performing demand-driven (applied) scientific research &amp; education within the living labs and project from various disciplines</a:t>
            </a:r>
            <a:endParaRPr lang="en-GB" sz="2100" dirty="0">
              <a:ea typeface="Calibri" panose="020F0502020204030204" pitchFamily="34" charset="0"/>
              <a:cs typeface="Times New Roman" panose="02020603050405020304" pitchFamily="18" charset="0"/>
            </a:endParaRPr>
          </a:p>
          <a:p>
            <a:pPr marL="514350" indent="-514350">
              <a:buFont typeface="+mj-lt"/>
              <a:buAutoNum type="arabicPeriod"/>
            </a:pPr>
            <a:r>
              <a:rPr lang="en-GB" sz="2100" dirty="0">
                <a:effectLst/>
                <a:ea typeface="Calibri" panose="020F0502020204030204" pitchFamily="34" charset="0"/>
                <a:cs typeface="Times New Roman" panose="02020603050405020304" pitchFamily="18" charset="0"/>
              </a:rPr>
              <a:t>Organizing cross-fertilization and knowledge sharing and building new networks between scientists, civil servants and other stakeholders</a:t>
            </a:r>
            <a:br>
              <a:rPr lang="en-GB" sz="2100" dirty="0">
                <a:effectLst/>
                <a:ea typeface="Calibri" panose="020F0502020204030204" pitchFamily="34" charset="0"/>
                <a:cs typeface="Times New Roman" panose="02020603050405020304" pitchFamily="18" charset="0"/>
              </a:rPr>
            </a:br>
            <a:endParaRPr lang="nl-NL" sz="2100" dirty="0"/>
          </a:p>
          <a:p>
            <a:endParaRPr lang="en-GB" dirty="0"/>
          </a:p>
        </p:txBody>
      </p:sp>
    </p:spTree>
    <p:extLst>
      <p:ext uri="{BB962C8B-B14F-4D97-AF65-F5344CB8AC3E}">
        <p14:creationId xmlns:p14="http://schemas.microsoft.com/office/powerpoint/2010/main" val="91615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Approach</a:t>
            </a:r>
            <a:endParaRPr lang="en-GB" dirty="0"/>
          </a:p>
        </p:txBody>
      </p:sp>
      <p:sp>
        <p:nvSpPr>
          <p:cNvPr id="3" name="Tijdelijke aanduiding voor inhoud 2"/>
          <p:cNvSpPr>
            <a:spLocks noGrp="1"/>
          </p:cNvSpPr>
          <p:nvPr>
            <p:ph idx="1"/>
          </p:nvPr>
        </p:nvSpPr>
        <p:spPr/>
        <p:txBody>
          <a:bodyPr>
            <a:normAutofit/>
          </a:bodyPr>
          <a:lstStyle/>
          <a:p>
            <a:pPr marL="0" indent="0">
              <a:buNone/>
            </a:pPr>
            <a:r>
              <a:rPr lang="en-GB" sz="1600" dirty="0">
                <a:effectLst/>
                <a:ea typeface="Calibri" panose="020F0502020204030204" pitchFamily="34" charset="0"/>
                <a:cs typeface="Times New Roman" panose="02020603050405020304" pitchFamily="18" charset="0"/>
              </a:rPr>
              <a:t>In the Energy Lab, we work with learning questions that we link to tasks. Regularly, we consider what the learning questions were, which ones have been investigated and with what results. Then we draw up new learning questions. We use test card for new research and learning card for conducted research. We assess the usefulness of learning questions with the following guiding questions: </a:t>
            </a:r>
            <a:endParaRPr lang="nl-NL" sz="1600" kern="100" dirty="0"/>
          </a:p>
          <a:p>
            <a:pPr marL="342900" lvl="0" indent="-342900">
              <a:lnSpc>
                <a:spcPct val="107000"/>
              </a:lnSpc>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Is research needed? Is it not already being researched? Does it require new research?</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Can it be answered?</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What is the importance? Is it crucial for project success or scale-up?</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What is the urgency? When is an answer needed?</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What is the type of question? Exploratory, specific, multidisciplinary?</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What expertise is needed? Technical – managerial – financial – social?</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Are there dependencies you need to have mapped out before answering the question?</a:t>
            </a:r>
            <a:endParaRPr lang="nl-NL"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500" dirty="0"/>
          </a:p>
          <a:p>
            <a:pPr marL="0" indent="0">
              <a:buNone/>
            </a:pPr>
            <a:endParaRPr lang="nl-NL" sz="1500" dirty="0"/>
          </a:p>
          <a:p>
            <a:pPr marL="0" indent="0">
              <a:buNone/>
            </a:pPr>
            <a:endParaRPr lang="en-GB" sz="1500" dirty="0"/>
          </a:p>
        </p:txBody>
      </p:sp>
    </p:spTree>
    <p:extLst>
      <p:ext uri="{BB962C8B-B14F-4D97-AF65-F5344CB8AC3E}">
        <p14:creationId xmlns:p14="http://schemas.microsoft.com/office/powerpoint/2010/main" val="269922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Contact</a:t>
            </a:r>
            <a:endParaRPr lang="en-GB" b="1" dirty="0"/>
          </a:p>
        </p:txBody>
      </p:sp>
      <p:sp>
        <p:nvSpPr>
          <p:cNvPr id="3" name="Tijdelijke aanduiding voor inhoud 2"/>
          <p:cNvSpPr>
            <a:spLocks noGrp="1"/>
          </p:cNvSpPr>
          <p:nvPr>
            <p:ph idx="1"/>
          </p:nvPr>
        </p:nvSpPr>
        <p:spPr/>
        <p:txBody>
          <a:bodyPr/>
          <a:lstStyle/>
          <a:p>
            <a:pPr marL="0" indent="0">
              <a:buNone/>
            </a:pPr>
            <a:r>
              <a:rPr lang="en-GB" dirty="0"/>
              <a:t>For questions about this document, contact Energy Lab Southeast at </a:t>
            </a:r>
            <a:r>
              <a:rPr lang="en-GB" dirty="0">
                <a:hlinkClick r:id="rId2"/>
              </a:rPr>
              <a:t>contact@energielabzuidoost.nl</a:t>
            </a:r>
            <a:r>
              <a:rPr lang="en-GB" dirty="0"/>
              <a:t>.</a:t>
            </a:r>
          </a:p>
          <a:p>
            <a:pPr marL="0" indent="0">
              <a:buNone/>
            </a:pPr>
            <a:endParaRPr lang="en-GB"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0" y="2999253"/>
            <a:ext cx="3446456" cy="2526806"/>
          </a:xfrm>
          <a:prstGeom prst="rect">
            <a:avLst/>
          </a:prstGeom>
        </p:spPr>
      </p:pic>
    </p:spTree>
    <p:extLst>
      <p:ext uri="{BB962C8B-B14F-4D97-AF65-F5344CB8AC3E}">
        <p14:creationId xmlns:p14="http://schemas.microsoft.com/office/powerpoint/2010/main" val="409774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134"/>
            <a:ext cx="10515600" cy="1325563"/>
          </a:xfrm>
        </p:spPr>
        <p:txBody>
          <a:bodyPr/>
          <a:lstStyle/>
          <a:p>
            <a:r>
              <a:rPr lang="en-GB" b="1" dirty="0"/>
              <a:t>Vision</a:t>
            </a:r>
            <a:endParaRPr lang="en-GB" i="1" dirty="0"/>
          </a:p>
        </p:txBody>
      </p:sp>
      <p:sp>
        <p:nvSpPr>
          <p:cNvPr id="3" name="Tijdelijke aanduiding voor inhoud 2"/>
          <p:cNvSpPr>
            <a:spLocks noGrp="1"/>
          </p:cNvSpPr>
          <p:nvPr>
            <p:ph idx="1"/>
          </p:nvPr>
        </p:nvSpPr>
        <p:spPr>
          <a:xfrm>
            <a:off x="838200" y="1023511"/>
            <a:ext cx="10515600" cy="5234414"/>
          </a:xfrm>
        </p:spPr>
        <p:txBody>
          <a:bodyPr vert="horz" lIns="91440" tIns="45720" rIns="91440" bIns="45720" rtlCol="0" anchor="t">
            <a:noAutofit/>
          </a:bodyPr>
          <a:lstStyle/>
          <a:p>
            <a:pPr marL="0" indent="0">
              <a:lnSpc>
                <a:spcPct val="100000"/>
              </a:lnSpc>
              <a:spcBef>
                <a:spcPts val="0"/>
              </a:spcBef>
              <a:buNone/>
            </a:pPr>
            <a:r>
              <a:rPr lang="nl-NL" sz="1400" i="1" dirty="0"/>
              <a:t>Global </a:t>
            </a:r>
            <a:r>
              <a:rPr lang="nl-NL" sz="1400" i="1" dirty="0" err="1"/>
              <a:t>and</a:t>
            </a:r>
            <a:r>
              <a:rPr lang="nl-NL" sz="1400" i="1" dirty="0"/>
              <a:t> European…. </a:t>
            </a:r>
          </a:p>
          <a:p>
            <a:pPr marL="0" indent="0">
              <a:lnSpc>
                <a:spcPct val="100000"/>
              </a:lnSpc>
              <a:spcBef>
                <a:spcPts val="0"/>
              </a:spcBef>
              <a:buNone/>
            </a:pPr>
            <a:endParaRPr lang="nl-NL" sz="1400" i="1" dirty="0"/>
          </a:p>
          <a:p>
            <a:pPr marL="0" indent="0">
              <a:lnSpc>
                <a:spcPct val="100000"/>
              </a:lnSpc>
              <a:spcBef>
                <a:spcPts val="0"/>
              </a:spcBef>
              <a:buNone/>
            </a:pPr>
            <a:r>
              <a:rPr lang="nl-NL" sz="1400" dirty="0" err="1"/>
              <a:t>There</a:t>
            </a:r>
            <a:r>
              <a:rPr lang="nl-NL" sz="1400" dirty="0"/>
              <a:t> is a </a:t>
            </a:r>
            <a:r>
              <a:rPr lang="nl-NL" sz="1400" dirty="0" err="1"/>
              <a:t>global</a:t>
            </a:r>
            <a:r>
              <a:rPr lang="nl-NL" sz="1400" dirty="0"/>
              <a:t> </a:t>
            </a:r>
            <a:r>
              <a:rPr lang="nl-NL" sz="1400" dirty="0" err="1"/>
              <a:t>climate</a:t>
            </a:r>
            <a:r>
              <a:rPr lang="nl-NL" sz="1400" dirty="0"/>
              <a:t> </a:t>
            </a:r>
            <a:r>
              <a:rPr lang="nl-NL" sz="1400" dirty="0" err="1"/>
              <a:t>and</a:t>
            </a:r>
            <a:r>
              <a:rPr lang="nl-NL" sz="1400" dirty="0"/>
              <a:t> </a:t>
            </a:r>
            <a:r>
              <a:rPr lang="nl-NL" sz="1400" dirty="0" err="1"/>
              <a:t>ecological</a:t>
            </a:r>
            <a:r>
              <a:rPr lang="nl-NL" sz="1400" dirty="0"/>
              <a:t> crisis </a:t>
            </a:r>
            <a:r>
              <a:rPr lang="nl-NL" sz="1400" dirty="0" err="1"/>
              <a:t>occuring</a:t>
            </a:r>
            <a:r>
              <a:rPr lang="nl-NL" sz="1400" dirty="0"/>
              <a:t>. The energy sector </a:t>
            </a:r>
            <a:r>
              <a:rPr lang="nl-NL" sz="1400" dirty="0" err="1"/>
              <a:t>and</a:t>
            </a:r>
            <a:r>
              <a:rPr lang="nl-NL" sz="1400" dirty="0"/>
              <a:t> built environment are </a:t>
            </a:r>
            <a:r>
              <a:rPr lang="nl-NL" sz="1400" dirty="0" err="1"/>
              <a:t>responsible</a:t>
            </a:r>
            <a:r>
              <a:rPr lang="nl-NL" sz="1400" dirty="0"/>
              <a:t> </a:t>
            </a:r>
            <a:r>
              <a:rPr lang="nl-NL" sz="1400" dirty="0" err="1"/>
              <a:t>for</a:t>
            </a:r>
            <a:r>
              <a:rPr lang="nl-NL" sz="1400" dirty="0"/>
              <a:t> 1/3rd of </a:t>
            </a:r>
            <a:r>
              <a:rPr lang="nl-NL" sz="1400" dirty="0" err="1"/>
              <a:t>total</a:t>
            </a:r>
            <a:r>
              <a:rPr lang="nl-NL" sz="1400" dirty="0"/>
              <a:t> CO2 </a:t>
            </a:r>
            <a:r>
              <a:rPr lang="en-GB" sz="1400" dirty="0"/>
              <a:t>emissions</a:t>
            </a:r>
            <a:r>
              <a:rPr lang="nl-NL" sz="1400" dirty="0"/>
              <a:t>*. The European </a:t>
            </a:r>
            <a:r>
              <a:rPr lang="nl-NL" sz="1400" dirty="0">
                <a:hlinkClick r:id="rId3"/>
              </a:rPr>
              <a:t>fit </a:t>
            </a:r>
            <a:r>
              <a:rPr lang="nl-NL" sz="1400" dirty="0" err="1">
                <a:hlinkClick r:id="rId3"/>
              </a:rPr>
              <a:t>for</a:t>
            </a:r>
            <a:r>
              <a:rPr lang="nl-NL" sz="1400" dirty="0">
                <a:hlinkClick r:id="rId3"/>
              </a:rPr>
              <a:t> 55 policy</a:t>
            </a:r>
            <a:r>
              <a:rPr lang="nl-NL" sz="1400" dirty="0"/>
              <a:t> has significant </a:t>
            </a:r>
            <a:r>
              <a:rPr lang="nl-NL" sz="1400" dirty="0" err="1"/>
              <a:t>implications</a:t>
            </a:r>
            <a:r>
              <a:rPr lang="nl-NL" sz="1400" dirty="0"/>
              <a:t> </a:t>
            </a:r>
            <a:r>
              <a:rPr lang="nl-NL" sz="1400" dirty="0" err="1"/>
              <a:t>for</a:t>
            </a:r>
            <a:r>
              <a:rPr lang="nl-NL" sz="1400" dirty="0"/>
              <a:t> </a:t>
            </a:r>
            <a:r>
              <a:rPr lang="nl-NL" sz="1400" dirty="0" err="1"/>
              <a:t>all</a:t>
            </a:r>
            <a:r>
              <a:rPr lang="nl-NL" sz="1400" dirty="0"/>
              <a:t> </a:t>
            </a:r>
            <a:r>
              <a:rPr lang="nl-NL" sz="1400" dirty="0" err="1"/>
              <a:t>facets</a:t>
            </a:r>
            <a:r>
              <a:rPr lang="nl-NL" sz="1400" dirty="0"/>
              <a:t> of </a:t>
            </a:r>
            <a:r>
              <a:rPr lang="nl-NL" sz="1400" dirty="0" err="1"/>
              <a:t>the</a:t>
            </a:r>
            <a:r>
              <a:rPr lang="nl-NL" sz="1400" dirty="0"/>
              <a:t> Dutch </a:t>
            </a:r>
            <a:r>
              <a:rPr lang="nl-NL" sz="1400" dirty="0" err="1"/>
              <a:t>construction</a:t>
            </a:r>
            <a:r>
              <a:rPr lang="nl-NL" sz="1400" dirty="0"/>
              <a:t> </a:t>
            </a:r>
            <a:r>
              <a:rPr lang="nl-NL" sz="1400" dirty="0" err="1"/>
              <a:t>and</a:t>
            </a:r>
            <a:r>
              <a:rPr lang="nl-NL" sz="1400" dirty="0"/>
              <a:t> energy sector:</a:t>
            </a:r>
          </a:p>
          <a:p>
            <a:pPr marL="0" indent="0">
              <a:lnSpc>
                <a:spcPct val="100000"/>
              </a:lnSpc>
              <a:spcBef>
                <a:spcPts val="0"/>
              </a:spcBef>
              <a:buNone/>
            </a:pPr>
            <a:endParaRPr lang="nl-NL" sz="1400" dirty="0"/>
          </a:p>
          <a:p>
            <a:pPr marL="0" indent="0">
              <a:lnSpc>
                <a:spcPct val="100000"/>
              </a:lnSpc>
              <a:spcBef>
                <a:spcPts val="0"/>
              </a:spcBef>
              <a:buNone/>
            </a:pPr>
            <a:r>
              <a:rPr lang="en-GB" sz="1400" kern="100" dirty="0">
                <a:effectLst/>
                <a:ea typeface="Calibri" panose="020F0502020204030204" pitchFamily="34" charset="0"/>
                <a:cs typeface="Times New Roman" panose="02020603050405020304" pitchFamily="18" charset="0"/>
              </a:rPr>
              <a:t>-Emission trading system for the built environment in 2026;</a:t>
            </a:r>
            <a:br>
              <a:rPr lang="en-GB" sz="1400" kern="100" dirty="0">
                <a:effectLst/>
                <a:ea typeface="Calibri" panose="020F0502020204030204" pitchFamily="34" charset="0"/>
                <a:cs typeface="Times New Roman" panose="02020603050405020304" pitchFamily="18" charset="0"/>
              </a:rPr>
            </a:br>
            <a:r>
              <a:rPr lang="en-GB" sz="1400" kern="100" dirty="0">
                <a:effectLst/>
                <a:ea typeface="Calibri" panose="020F0502020204030204" pitchFamily="34" charset="0"/>
                <a:cs typeface="Times New Roman" panose="02020603050405020304" pitchFamily="18" charset="0"/>
              </a:rPr>
              <a:t>-Social Climate Fund 2025 – 2032 to support low incomes; </a:t>
            </a:r>
            <a:br>
              <a:rPr lang="en-GB" sz="1400" kern="100" dirty="0">
                <a:effectLst/>
                <a:ea typeface="Calibri" panose="020F0502020204030204" pitchFamily="34" charset="0"/>
                <a:cs typeface="Times New Roman" panose="02020603050405020304" pitchFamily="18" charset="0"/>
              </a:rPr>
            </a:br>
            <a:r>
              <a:rPr lang="en-GB" sz="1400" kern="100" dirty="0">
                <a:effectLst/>
                <a:ea typeface="Calibri" panose="020F0502020204030204" pitchFamily="34" charset="0"/>
                <a:cs typeface="Times New Roman" panose="02020603050405020304" pitchFamily="18" charset="0"/>
              </a:rPr>
              <a:t>-Annual 1.1% increase in use of sustainable heating and cooling in buildings;</a:t>
            </a:r>
            <a:br>
              <a:rPr lang="en-GB" sz="1400" kern="100" dirty="0">
                <a:effectLst/>
                <a:ea typeface="Calibri" panose="020F0502020204030204" pitchFamily="34" charset="0"/>
                <a:cs typeface="Times New Roman" panose="02020603050405020304" pitchFamily="18" charset="0"/>
              </a:rPr>
            </a:br>
            <a:r>
              <a:rPr lang="en-GB" sz="1400" kern="100" dirty="0">
                <a:effectLst/>
                <a:ea typeface="Calibri" panose="020F0502020204030204" pitchFamily="34" charset="0"/>
                <a:cs typeface="Times New Roman" panose="02020603050405020304" pitchFamily="18" charset="0"/>
              </a:rPr>
              <a:t>-Environmental Performance Buildings (MPG) requirements goes from 0.8 to 0.5;</a:t>
            </a:r>
            <a:br>
              <a:rPr lang="en-GB" sz="1400" kern="100" dirty="0">
                <a:effectLst/>
                <a:ea typeface="Calibri" panose="020F0502020204030204" pitchFamily="34" charset="0"/>
                <a:cs typeface="Times New Roman" panose="02020603050405020304" pitchFamily="18" charset="0"/>
              </a:rPr>
            </a:br>
            <a:r>
              <a:rPr lang="en-GB" sz="1400" kern="100" dirty="0">
                <a:effectLst/>
                <a:ea typeface="Calibri" panose="020F0502020204030204" pitchFamily="34" charset="0"/>
                <a:cs typeface="Times New Roman" panose="02020603050405020304" pitchFamily="18" charset="0"/>
              </a:rPr>
              <a:t>-CO2 requirements for new construction and later for existing buildings. </a:t>
            </a:r>
            <a:endParaRPr lang="nl-NL" sz="1400"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endParaRPr lang="nl-NL" sz="1400" dirty="0"/>
          </a:p>
          <a:p>
            <a:pPr marL="0" indent="0">
              <a:lnSpc>
                <a:spcPct val="100000"/>
              </a:lnSpc>
              <a:spcBef>
                <a:spcPts val="0"/>
              </a:spcBef>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Fit for 55 acknowledges the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risk of individuals with lower incomes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residing in poorly insulated homes. Therefore, it is prerequisite that compensation is properly designed, in such a way that housing cost neutrality for low- and middle-income earners can be guaranteed by accelerating the insulation of these groups’ homes. The Netherlands must ensure the effective implementation of these measures, aligned with the requirements for achieving the Paris Agreement’s goal of limiting global warming to one and a half degrees (Paris proof).</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nl-NL" sz="1400" dirty="0"/>
          </a:p>
          <a:p>
            <a:pPr marL="0" indent="0">
              <a:lnSpc>
                <a:spcPct val="100000"/>
              </a:lnSpc>
              <a:spcBef>
                <a:spcPts val="0"/>
              </a:spcBef>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Construction and renovation in the Netherlands are entering a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carbon lock</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Emission-free construction with biogenic materials must become the new standard. How does the construction industry address the ecological crisis? In what ways does construction align with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biodiversity and climate goals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nl-NL" sz="1400" dirty="0"/>
          </a:p>
          <a:p>
            <a:pPr marL="0" indent="0">
              <a:lnSpc>
                <a:spcPct val="100000"/>
              </a:lnSpc>
              <a:spcBef>
                <a:spcPts val="0"/>
              </a:spcBef>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 unprecedented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acceleration and scaling up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of new production and construction methods, along with associated heat and energy systems is needed. At the same time, citizens who are struggling to contribute to the costs of the energy transition must be relived to achieve a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rapid and equitable energy transition</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*CBS (2021): In 2021, out of the total amount of greenhouse gases, 32 percent were emitted by industry, 19 percent by the electricity sector, 18 percent by the mobility sector (domestic traffic and transport), 16 percent by agriculture, and 15 percent by the built environment (due to combustion of natural gas for space heating). These are the five sectors distinguished in the Climate Agreement presented on June 28, 2019. </a:t>
            </a:r>
            <a:endParaRPr lang="nl-NL"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nl-NL" sz="1400" dirty="0"/>
          </a:p>
          <a:p>
            <a:pPr marL="0" indent="0">
              <a:lnSpc>
                <a:spcPct val="100000"/>
              </a:lnSpc>
              <a:spcBef>
                <a:spcPts val="0"/>
              </a:spcBef>
              <a:buNone/>
            </a:pPr>
            <a:r>
              <a:rPr lang="nl-NL" sz="1400" dirty="0"/>
              <a:t>	</a:t>
            </a:r>
          </a:p>
        </p:txBody>
      </p:sp>
    </p:spTree>
    <p:extLst>
      <p:ext uri="{BB962C8B-B14F-4D97-AF65-F5344CB8AC3E}">
        <p14:creationId xmlns:p14="http://schemas.microsoft.com/office/powerpoint/2010/main" val="183179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134"/>
            <a:ext cx="10515600" cy="1325563"/>
          </a:xfrm>
        </p:spPr>
        <p:txBody>
          <a:bodyPr/>
          <a:lstStyle/>
          <a:p>
            <a:r>
              <a:rPr lang="nl-NL" b="1" dirty="0" err="1"/>
              <a:t>Vision</a:t>
            </a:r>
            <a:r>
              <a:rPr lang="nl-NL" b="1" dirty="0"/>
              <a:t> </a:t>
            </a:r>
            <a:r>
              <a:rPr lang="nl-NL" b="1" dirty="0" err="1"/>
              <a:t>and</a:t>
            </a:r>
            <a:r>
              <a:rPr lang="nl-NL" b="1" dirty="0"/>
              <a:t> mission</a:t>
            </a:r>
            <a:endParaRPr lang="en-GB" b="1" dirty="0"/>
          </a:p>
        </p:txBody>
      </p:sp>
      <p:sp>
        <p:nvSpPr>
          <p:cNvPr id="3" name="Tijdelijke aanduiding voor inhoud 2"/>
          <p:cNvSpPr>
            <a:spLocks noGrp="1"/>
          </p:cNvSpPr>
          <p:nvPr>
            <p:ph idx="1"/>
          </p:nvPr>
        </p:nvSpPr>
        <p:spPr>
          <a:xfrm>
            <a:off x="838200" y="1023511"/>
            <a:ext cx="10515600" cy="4069189"/>
          </a:xfrm>
        </p:spPr>
        <p:txBody>
          <a:bodyPr>
            <a:noAutofit/>
          </a:bodyPr>
          <a:lstStyle/>
          <a:p>
            <a:pPr marL="0" indent="0">
              <a:buNone/>
            </a:pPr>
            <a:r>
              <a:rPr lang="nl-NL" sz="1400" b="1" dirty="0"/>
              <a:t>…</a:t>
            </a:r>
            <a:r>
              <a:rPr lang="nl-NL" sz="1400" i="1" dirty="0" err="1"/>
              <a:t>to</a:t>
            </a:r>
            <a:r>
              <a:rPr lang="nl-NL" sz="1400" i="1" dirty="0"/>
              <a:t> </a:t>
            </a:r>
            <a:r>
              <a:rPr lang="nl-NL" sz="1400" i="1" dirty="0" err="1"/>
              <a:t>local</a:t>
            </a:r>
            <a:endParaRPr lang="nl-NL" sz="1400" i="1" dirty="0"/>
          </a:p>
          <a:p>
            <a:pPr marL="0" indent="0">
              <a:buNone/>
            </a:pPr>
            <a:endParaRPr lang="nl-NL" sz="1400" i="1" dirty="0"/>
          </a:p>
          <a:p>
            <a:pPr marL="0" indent="0">
              <a:buNone/>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Amsterdam Southeast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as a city district larger than a city like Alkmaar, possesses a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unique mix of functions and socioeconomic profile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in addition to a culturally diverse population. By 2040, Southeast aims to be energy0neutral and to lead in innovation and sustainability, all while planning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38000 new homes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In addition, the municipal government and societal partners have initiated the Master Plan Southeast to create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opportunities for</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young people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enhance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liveability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improve safety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in the area. </a:t>
            </a:r>
          </a:p>
          <a:p>
            <a:pPr marL="0" indent="0">
              <a:buNone/>
            </a:pPr>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As in other places, the socio-technical energy transition is now insufficiently fast and equitable.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Effective collaboration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among local residents, societal partners, businesses, the municipality and scientific experts is needed, with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local impact through scalable pilots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contributing to energy transitions elsewhere. There is an explicit need in Southeast to learn through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experiments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to use the exploratory, learning capacity of knowledge institutions, with insights from elsewhere. If the energy transition, in light of the task described above, succeeds in realizing the energy transition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quickly and equitable in this location</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it will provide important lessons for elsewhere. </a:t>
            </a:r>
            <a:endParaRPr lang="nl-NL" sz="1400" i="1" dirty="0"/>
          </a:p>
          <a:p>
            <a:pPr marL="0" indent="0">
              <a:spcBef>
                <a:spcPts val="0"/>
              </a:spcBef>
              <a:buNone/>
            </a:pPr>
            <a:endParaRPr lang="nl-NL" sz="1400" dirty="0"/>
          </a:p>
          <a:p>
            <a:pPr marL="0" indent="0">
              <a:spcBef>
                <a:spcPts val="0"/>
              </a:spcBef>
              <a:buNone/>
            </a:pPr>
            <a:endParaRPr lang="nl-NL" sz="1400" dirty="0"/>
          </a:p>
          <a:p>
            <a:pPr marL="0" indent="0">
              <a:spcBef>
                <a:spcPts val="0"/>
              </a:spcBef>
              <a:buNone/>
            </a:pPr>
            <a:r>
              <a:rPr lang="nl-NL" sz="1400" b="1" dirty="0"/>
              <a:t>Mission</a:t>
            </a:r>
          </a:p>
          <a:p>
            <a:pPr marL="0" indent="0">
              <a:spcBef>
                <a:spcPts val="0"/>
              </a:spcBef>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Energy Lab South East is a </a:t>
            </a:r>
            <a:r>
              <a:rPr lang="en-GB" sz="1400" b="1" kern="100" dirty="0">
                <a:latin typeface="Calibri" panose="020F0502020204030204" pitchFamily="34" charset="0"/>
                <a:ea typeface="Calibri" panose="020F0502020204030204" pitchFamily="34" charset="0"/>
                <a:cs typeface="Times New Roman" panose="02020603050405020304" pitchFamily="18" charset="0"/>
              </a:rPr>
              <a:t>work space</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where governments, scientists and societal partners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collaborate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on projects with local residents to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accelerate the socio-technical energy transition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towards Amsterdam Southeast Energy Neutral in 2040. </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nl-NL" sz="1400" b="1" dirty="0"/>
          </a:p>
          <a:p>
            <a:pPr marL="0" indent="0">
              <a:spcBef>
                <a:spcPts val="0"/>
              </a:spcBef>
              <a:buNone/>
            </a:pPr>
            <a:endParaRPr lang="nl-NL" sz="1400" b="1" dirty="0"/>
          </a:p>
          <a:p>
            <a:pPr marL="0" indent="0">
              <a:spcBef>
                <a:spcPts val="0"/>
              </a:spcBef>
              <a:buNone/>
            </a:pPr>
            <a:endParaRPr lang="nl-NL" sz="1400" b="1" i="1" dirty="0"/>
          </a:p>
          <a:p>
            <a:pPr marL="0" indent="0">
              <a:spcBef>
                <a:spcPts val="0"/>
              </a:spcBef>
              <a:buNone/>
            </a:pPr>
            <a:r>
              <a:rPr lang="nl-NL" sz="1400" b="1" i="1" dirty="0"/>
              <a:t>	</a:t>
            </a:r>
            <a:endParaRPr lang="nl-NL" sz="1400" dirty="0"/>
          </a:p>
          <a:p>
            <a:pPr marL="0" indent="0">
              <a:spcBef>
                <a:spcPts val="0"/>
              </a:spcBef>
              <a:buNone/>
            </a:pPr>
            <a:endParaRPr lang="nl-NL" sz="1400" dirty="0"/>
          </a:p>
          <a:p>
            <a:pPr marL="0" indent="0">
              <a:lnSpc>
                <a:spcPct val="100000"/>
              </a:lnSpc>
              <a:spcBef>
                <a:spcPts val="0"/>
              </a:spcBef>
              <a:buNone/>
            </a:pPr>
            <a:endParaRPr lang="nl-NL" sz="1400" dirty="0"/>
          </a:p>
          <a:p>
            <a:pPr marL="0" indent="0">
              <a:buNone/>
            </a:pPr>
            <a:endParaRPr lang="nl-NL" sz="1600" dirty="0"/>
          </a:p>
          <a:p>
            <a:pPr marL="0" indent="0">
              <a:buNone/>
            </a:pPr>
            <a:r>
              <a:rPr lang="nl-NL" sz="1400" i="1" dirty="0"/>
              <a:t>		</a:t>
            </a:r>
          </a:p>
        </p:txBody>
      </p:sp>
      <p:sp>
        <p:nvSpPr>
          <p:cNvPr id="4" name="Tekstvak 3"/>
          <p:cNvSpPr txBox="1"/>
          <p:nvPr/>
        </p:nvSpPr>
        <p:spPr>
          <a:xfrm>
            <a:off x="1644650" y="5524500"/>
            <a:ext cx="8528050" cy="369332"/>
          </a:xfrm>
          <a:prstGeom prst="rect">
            <a:avLst/>
          </a:prstGeom>
          <a:solidFill>
            <a:schemeClr val="accent2">
              <a:lumMod val="20000"/>
              <a:lumOff val="80000"/>
            </a:schemeClr>
          </a:solidFill>
        </p:spPr>
        <p:txBody>
          <a:bodyPr wrap="square" rtlCol="0">
            <a:spAutoFit/>
          </a:bodyPr>
          <a:lstStyle/>
          <a:p>
            <a:r>
              <a:rPr lang="nl-NL" sz="1600" b="1" i="1" dirty="0"/>
              <a:t>&gt;&gt;&gt; </a:t>
            </a:r>
            <a:r>
              <a:rPr lang="nl-NL" sz="1600" i="1" dirty="0"/>
              <a:t>Energy Lab </a:t>
            </a:r>
            <a:r>
              <a:rPr lang="nl-NL" sz="1600" i="1" dirty="0" err="1"/>
              <a:t>Southeast</a:t>
            </a:r>
            <a:r>
              <a:rPr lang="nl-NL" sz="1600" i="1" dirty="0"/>
              <a:t> </a:t>
            </a:r>
            <a:r>
              <a:rPr lang="nl-NL" sz="1600" i="1" dirty="0" err="1"/>
              <a:t>accelerates</a:t>
            </a:r>
            <a:r>
              <a:rPr lang="nl-NL" sz="1600" i="1" dirty="0"/>
              <a:t> </a:t>
            </a:r>
            <a:r>
              <a:rPr lang="nl-NL" sz="1600" i="1" dirty="0" err="1"/>
              <a:t>the</a:t>
            </a:r>
            <a:r>
              <a:rPr lang="nl-NL" sz="1600" i="1" dirty="0"/>
              <a:t> </a:t>
            </a:r>
            <a:r>
              <a:rPr lang="nl-NL" sz="1600" i="1" dirty="0" err="1"/>
              <a:t>technical</a:t>
            </a:r>
            <a:r>
              <a:rPr lang="nl-NL" sz="1600" i="1" dirty="0"/>
              <a:t> </a:t>
            </a:r>
            <a:r>
              <a:rPr lang="nl-NL" sz="1600" i="1" dirty="0" err="1"/>
              <a:t>and</a:t>
            </a:r>
            <a:r>
              <a:rPr lang="nl-NL" sz="1600" i="1" dirty="0"/>
              <a:t> </a:t>
            </a:r>
            <a:r>
              <a:rPr lang="nl-NL" sz="1600" i="1" dirty="0" err="1"/>
              <a:t>social</a:t>
            </a:r>
            <a:r>
              <a:rPr lang="nl-NL" sz="1600" i="1" dirty="0"/>
              <a:t> energy </a:t>
            </a:r>
            <a:r>
              <a:rPr lang="nl-NL" sz="1600" i="1" dirty="0" err="1"/>
              <a:t>transistion</a:t>
            </a:r>
            <a:r>
              <a:rPr lang="nl-NL" sz="1600" i="1" dirty="0"/>
              <a:t> in </a:t>
            </a:r>
            <a:r>
              <a:rPr lang="nl-NL" sz="1600" i="1" dirty="0" err="1"/>
              <a:t>Southeast</a:t>
            </a:r>
            <a:r>
              <a:rPr lang="nl-NL" i="1" dirty="0"/>
              <a:t>&lt;&lt;&lt;</a:t>
            </a:r>
          </a:p>
        </p:txBody>
      </p:sp>
    </p:spTree>
    <p:extLst>
      <p:ext uri="{BB962C8B-B14F-4D97-AF65-F5344CB8AC3E}">
        <p14:creationId xmlns:p14="http://schemas.microsoft.com/office/powerpoint/2010/main" val="207339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134"/>
            <a:ext cx="10515600" cy="1325563"/>
          </a:xfrm>
        </p:spPr>
        <p:txBody>
          <a:bodyPr/>
          <a:lstStyle/>
          <a:p>
            <a:r>
              <a:rPr lang="nl-NL" b="1" dirty="0" err="1"/>
              <a:t>Vision</a:t>
            </a:r>
            <a:r>
              <a:rPr lang="nl-NL" b="1" dirty="0"/>
              <a:t> </a:t>
            </a:r>
            <a:r>
              <a:rPr lang="nl-NL" b="1" dirty="0" err="1"/>
              <a:t>and</a:t>
            </a:r>
            <a:r>
              <a:rPr lang="nl-NL" b="1" dirty="0"/>
              <a:t> </a:t>
            </a:r>
            <a:r>
              <a:rPr lang="nl-NL" b="1" dirty="0" err="1"/>
              <a:t>tasks</a:t>
            </a:r>
            <a:endParaRPr lang="en-GB" b="1" dirty="0"/>
          </a:p>
        </p:txBody>
      </p:sp>
      <p:sp>
        <p:nvSpPr>
          <p:cNvPr id="3" name="Tijdelijke aanduiding voor inhoud 2"/>
          <p:cNvSpPr>
            <a:spLocks noGrp="1"/>
          </p:cNvSpPr>
          <p:nvPr>
            <p:ph idx="1"/>
          </p:nvPr>
        </p:nvSpPr>
        <p:spPr>
          <a:xfrm>
            <a:off x="838200" y="1023511"/>
            <a:ext cx="10515600" cy="5440790"/>
          </a:xfrm>
        </p:spPr>
        <p:txBody>
          <a:bodyPr>
            <a:noAutofit/>
          </a:bodyPr>
          <a:lstStyle/>
          <a:p>
            <a:pPr marL="0" indent="0">
              <a:spcBef>
                <a:spcPts val="0"/>
              </a:spcBef>
              <a:buNone/>
            </a:pPr>
            <a:endParaRPr lang="nl-NL" sz="1400" dirty="0"/>
          </a:p>
          <a:p>
            <a:pPr marL="0" indent="0">
              <a:spcBef>
                <a:spcPts val="0"/>
              </a:spcBef>
              <a:buNone/>
            </a:pPr>
            <a:r>
              <a:rPr lang="nl-NL" sz="1400" b="1" dirty="0"/>
              <a:t>TASK</a:t>
            </a:r>
          </a:p>
          <a:p>
            <a:pPr marL="0" indent="0">
              <a:spcBef>
                <a:spcPts val="0"/>
              </a:spcBef>
              <a:buNone/>
            </a:pPr>
            <a:r>
              <a:rPr lang="nl-NL" sz="1400" dirty="0"/>
              <a:t>The </a:t>
            </a:r>
            <a:r>
              <a:rPr lang="nl-NL" sz="1400" b="1" dirty="0" err="1"/>
              <a:t>task</a:t>
            </a:r>
            <a:r>
              <a:rPr lang="nl-NL" sz="1400" b="1" dirty="0"/>
              <a:t> of energy </a:t>
            </a:r>
            <a:r>
              <a:rPr lang="nl-NL" sz="1400" b="1" dirty="0" err="1"/>
              <a:t>transition</a:t>
            </a:r>
            <a:r>
              <a:rPr lang="nl-NL" sz="1400" b="1" dirty="0"/>
              <a:t> in </a:t>
            </a:r>
            <a:r>
              <a:rPr lang="nl-NL" sz="1400" b="1" dirty="0" err="1"/>
              <a:t>Southeast</a:t>
            </a:r>
            <a:r>
              <a:rPr lang="nl-NL" sz="1400" b="1" dirty="0"/>
              <a:t> </a:t>
            </a:r>
            <a:r>
              <a:rPr lang="nl-NL" sz="1400" dirty="0" err="1"/>
              <a:t>towards</a:t>
            </a:r>
            <a:r>
              <a:rPr lang="nl-NL" sz="1400" dirty="0"/>
              <a:t> energy-</a:t>
            </a:r>
            <a:r>
              <a:rPr lang="nl-NL" sz="1400" dirty="0" err="1"/>
              <a:t>neutral</a:t>
            </a:r>
            <a:r>
              <a:rPr lang="nl-NL" sz="1400" dirty="0"/>
              <a:t> 2040 is large; </a:t>
            </a:r>
            <a:br>
              <a:rPr lang="nl-NL" sz="1400" dirty="0"/>
            </a:br>
            <a:r>
              <a:rPr lang="nl-NL" sz="1400" dirty="0"/>
              <a:t>-</a:t>
            </a:r>
            <a:r>
              <a:rPr lang="nl-NL" sz="1400" dirty="0" err="1"/>
              <a:t>Growth</a:t>
            </a:r>
            <a:r>
              <a:rPr lang="nl-NL" sz="1400" dirty="0"/>
              <a:t> </a:t>
            </a:r>
            <a:r>
              <a:rPr lang="nl-NL" sz="1400" dirty="0" err="1"/>
              <a:t>from</a:t>
            </a:r>
            <a:r>
              <a:rPr lang="nl-NL" sz="1400" dirty="0"/>
              <a:t> 90,000 </a:t>
            </a:r>
            <a:r>
              <a:rPr lang="nl-NL" sz="1400" dirty="0" err="1"/>
              <a:t>to</a:t>
            </a:r>
            <a:r>
              <a:rPr lang="nl-NL" sz="1400" dirty="0"/>
              <a:t> 180,000 </a:t>
            </a:r>
            <a:r>
              <a:rPr lang="nl-NL" sz="1400" dirty="0" err="1"/>
              <a:t>residents</a:t>
            </a:r>
            <a:r>
              <a:rPr lang="nl-NL" sz="1400" dirty="0"/>
              <a:t> (50,000 new homes in 2040)</a:t>
            </a:r>
            <a:br>
              <a:rPr lang="nl-NL" sz="1400" dirty="0"/>
            </a:br>
            <a:r>
              <a:rPr lang="nl-NL" sz="1400" dirty="0"/>
              <a:t>-</a:t>
            </a:r>
            <a:r>
              <a:rPr lang="en-GB" sz="1400" kern="100" dirty="0">
                <a:effectLst/>
                <a:ea typeface="Calibri" panose="020F0502020204030204" pitchFamily="34" charset="0"/>
                <a:cs typeface="Times New Roman" panose="02020603050405020304" pitchFamily="18" charset="0"/>
              </a:rPr>
              <a:t>Major renovation of 35,000 homes</a:t>
            </a:r>
            <a:br>
              <a:rPr lang="nl-NL" sz="1400" kern="100" dirty="0">
                <a:ea typeface="Calibri" panose="020F0502020204030204" pitchFamily="34" charset="0"/>
                <a:cs typeface="Times New Roman" panose="02020603050405020304" pitchFamily="18" charset="0"/>
              </a:rPr>
            </a:br>
            <a:r>
              <a:rPr lang="nl-NL" sz="1400" kern="100" dirty="0">
                <a:ea typeface="Calibri" panose="020F0502020204030204" pitchFamily="34" charset="0"/>
                <a:cs typeface="Times New Roman" panose="02020603050405020304" pitchFamily="18" charset="0"/>
              </a:rPr>
              <a:t>-</a:t>
            </a:r>
            <a:r>
              <a:rPr lang="en-GB" sz="1400" kern="100" dirty="0">
                <a:effectLst/>
                <a:ea typeface="Calibri" panose="020F0502020204030204" pitchFamily="34" charset="0"/>
                <a:cs typeface="Times New Roman" panose="02020603050405020304" pitchFamily="18" charset="0"/>
              </a:rPr>
              <a:t>Natural gas free by utilizing heat sources</a:t>
            </a:r>
            <a:br>
              <a:rPr lang="nl-NL" sz="1400" kern="100" dirty="0">
                <a:ea typeface="Calibri" panose="020F0502020204030204" pitchFamily="34" charset="0"/>
                <a:cs typeface="Times New Roman" panose="02020603050405020304" pitchFamily="18" charset="0"/>
              </a:rPr>
            </a:br>
            <a:r>
              <a:rPr lang="nl-NL" sz="1400" kern="100" dirty="0">
                <a:ea typeface="Calibri" panose="020F0502020204030204" pitchFamily="34" charset="0"/>
                <a:cs typeface="Times New Roman" panose="02020603050405020304" pitchFamily="18" charset="0"/>
              </a:rPr>
              <a:t>-</a:t>
            </a:r>
            <a:r>
              <a:rPr lang="en-GB" sz="1400" kern="100" dirty="0">
                <a:effectLst/>
                <a:ea typeface="Calibri" panose="020F0502020204030204" pitchFamily="34" charset="0"/>
                <a:cs typeface="Times New Roman" panose="02020603050405020304" pitchFamily="18" charset="0"/>
              </a:rPr>
              <a:t>Additional local generation of solar and wind about 1PJ</a:t>
            </a:r>
            <a:br>
              <a:rPr lang="nl-NL" sz="1400" kern="100" dirty="0">
                <a:ea typeface="Calibri" panose="020F0502020204030204" pitchFamily="34" charset="0"/>
                <a:cs typeface="Times New Roman" panose="02020603050405020304" pitchFamily="18" charset="0"/>
              </a:rPr>
            </a:br>
            <a:r>
              <a:rPr lang="nl-NL" sz="1400" kern="100" dirty="0">
                <a:ea typeface="Calibri" panose="020F0502020204030204" pitchFamily="34" charset="0"/>
                <a:cs typeface="Times New Roman" panose="02020603050405020304" pitchFamily="18" charset="0"/>
              </a:rPr>
              <a:t>-</a:t>
            </a:r>
            <a:r>
              <a:rPr lang="en-GB" sz="1400" kern="100" dirty="0" err="1">
                <a:effectLst/>
                <a:ea typeface="Calibri" panose="020F0502020204030204" pitchFamily="34" charset="0"/>
                <a:cs typeface="Times New Roman" panose="02020603050405020304" pitchFamily="18" charset="0"/>
              </a:rPr>
              <a:t>Hunders</a:t>
            </a:r>
            <a:r>
              <a:rPr lang="en-GB" sz="1400" kern="100" dirty="0">
                <a:effectLst/>
                <a:ea typeface="Calibri" panose="020F0502020204030204" pitchFamily="34" charset="0"/>
                <a:cs typeface="Times New Roman" panose="02020603050405020304" pitchFamily="18" charset="0"/>
              </a:rPr>
              <a:t> of </a:t>
            </a:r>
            <a:r>
              <a:rPr lang="en-GB" sz="1400" kern="100" dirty="0" err="1">
                <a:effectLst/>
                <a:ea typeface="Calibri" panose="020F0502020204030204" pitchFamily="34" charset="0"/>
                <a:cs typeface="Times New Roman" panose="02020603050405020304" pitchFamily="18" charset="0"/>
              </a:rPr>
              <a:t>kilometers</a:t>
            </a:r>
            <a:r>
              <a:rPr lang="en-GB" sz="1400" kern="100" dirty="0">
                <a:effectLst/>
                <a:ea typeface="Calibri" panose="020F0502020204030204" pitchFamily="34" charset="0"/>
                <a:cs typeface="Times New Roman" panose="02020603050405020304" pitchFamily="18" charset="0"/>
              </a:rPr>
              <a:t> of streets need to be opened for new heat and electricity lines and public space needs room for associated above-ground infrastructure. </a:t>
            </a:r>
          </a:p>
          <a:p>
            <a:pPr marL="0" indent="0">
              <a:spcBef>
                <a:spcPts val="0"/>
              </a:spcBef>
              <a:buNone/>
            </a:pPr>
            <a:br>
              <a:rPr lang="en-GB" sz="1400" kern="100" dirty="0">
                <a:effectLst/>
                <a:ea typeface="Calibri" panose="020F0502020204030204" pitchFamily="34" charset="0"/>
                <a:cs typeface="Times New Roman" panose="02020603050405020304" pitchFamily="18" charset="0"/>
              </a:rPr>
            </a:br>
            <a:r>
              <a:rPr lang="en-GB" sz="1400" kern="100" dirty="0">
                <a:effectLst/>
                <a:ea typeface="Calibri" panose="020F0502020204030204" pitchFamily="34" charset="0"/>
                <a:cs typeface="Times New Roman" panose="02020603050405020304" pitchFamily="18" charset="0"/>
              </a:rPr>
              <a:t>The learning agenda Socio-technical energy transition Southeast is constructed of three technical pillars as well as one theme that touches all pillars: equity. The Energy Lab works solutions-oriented on the tasks in this specific structure to accelerate the socio-technical energy </a:t>
            </a:r>
            <a:r>
              <a:rPr lang="en-GB" sz="1400" kern="100" dirty="0" err="1">
                <a:effectLst/>
                <a:ea typeface="Calibri" panose="020F0502020204030204" pitchFamily="34" charset="0"/>
                <a:cs typeface="Times New Roman" panose="02020603050405020304" pitchFamily="18" charset="0"/>
              </a:rPr>
              <a:t>transision</a:t>
            </a:r>
            <a:r>
              <a:rPr lang="en-GB" sz="1400" kern="100" dirty="0">
                <a:effectLst/>
                <a:ea typeface="Calibri" panose="020F0502020204030204" pitchFamily="34" charset="0"/>
                <a:cs typeface="Times New Roman" panose="02020603050405020304" pitchFamily="18" charset="0"/>
              </a:rPr>
              <a:t> in Southeast in a just manner. The four tasks in brief:</a:t>
            </a:r>
            <a:endParaRPr lang="nl-NL" sz="1400" i="1" dirty="0"/>
          </a:p>
        </p:txBody>
      </p:sp>
      <p:graphicFrame>
        <p:nvGraphicFramePr>
          <p:cNvPr id="7" name="Tabel 6"/>
          <p:cNvGraphicFramePr>
            <a:graphicFrameLocks noGrp="1"/>
          </p:cNvGraphicFramePr>
          <p:nvPr>
            <p:extLst>
              <p:ext uri="{D42A27DB-BD31-4B8C-83A1-F6EECF244321}">
                <p14:modId xmlns:p14="http://schemas.microsoft.com/office/powerpoint/2010/main" val="2747192408"/>
              </p:ext>
            </p:extLst>
          </p:nvPr>
        </p:nvGraphicFramePr>
        <p:xfrm>
          <a:off x="761956" y="3743906"/>
          <a:ext cx="11214100" cy="2382520"/>
        </p:xfrm>
        <a:graphic>
          <a:graphicData uri="http://schemas.openxmlformats.org/drawingml/2006/table">
            <a:tbl>
              <a:tblPr firstRow="1" bandRow="1">
                <a:tableStyleId>{7E9639D4-E3E2-4D34-9284-5A2195B3D0D7}</a:tableStyleId>
              </a:tblPr>
              <a:tblGrid>
                <a:gridCol w="1827508">
                  <a:extLst>
                    <a:ext uri="{9D8B030D-6E8A-4147-A177-3AD203B41FA5}">
                      <a16:colId xmlns:a16="http://schemas.microsoft.com/office/drawing/2014/main" val="3670496129"/>
                    </a:ext>
                  </a:extLst>
                </a:gridCol>
                <a:gridCol w="9386592">
                  <a:extLst>
                    <a:ext uri="{9D8B030D-6E8A-4147-A177-3AD203B41FA5}">
                      <a16:colId xmlns:a16="http://schemas.microsoft.com/office/drawing/2014/main" val="939165369"/>
                    </a:ext>
                  </a:extLst>
                </a:gridCol>
              </a:tblGrid>
              <a:tr h="370840">
                <a:tc>
                  <a:txBody>
                    <a:bodyPr/>
                    <a:lstStyle/>
                    <a:p>
                      <a:r>
                        <a:rPr lang="nl-NL" sz="1200" noProof="0" dirty="0"/>
                        <a:t>FOCUS </a:t>
                      </a:r>
                      <a:r>
                        <a:rPr lang="nl-NL" sz="1200" noProof="0" dirty="0" err="1"/>
                        <a:t>areas</a:t>
                      </a:r>
                      <a:r>
                        <a:rPr lang="nl-NL" sz="1200" noProof="0" dirty="0"/>
                        <a:t> ELSE</a:t>
                      </a:r>
                      <a:endParaRPr lang="nl-NL" sz="1200" b="1" i="0" noProof="0" dirty="0"/>
                    </a:p>
                  </a:txBody>
                  <a:tcPr/>
                </a:tc>
                <a:tc>
                  <a:txBody>
                    <a:bodyPr/>
                    <a:lstStyle/>
                    <a:p>
                      <a:r>
                        <a:rPr lang="nl-NL" sz="1200" noProof="0" dirty="0" err="1"/>
                        <a:t>Explanation</a:t>
                      </a:r>
                      <a:endParaRPr lang="nl-NL" sz="1200" b="1" noProof="0" dirty="0"/>
                    </a:p>
                  </a:txBody>
                  <a:tcPr/>
                </a:tc>
                <a:extLst>
                  <a:ext uri="{0D108BD9-81ED-4DB2-BD59-A6C34878D82A}">
                    <a16:rowId xmlns:a16="http://schemas.microsoft.com/office/drawing/2014/main" val="2188155515"/>
                  </a:ext>
                </a:extLst>
              </a:tr>
              <a:tr h="370840">
                <a:tc>
                  <a:txBody>
                    <a:bodyPr/>
                    <a:lstStyle/>
                    <a:p>
                      <a:r>
                        <a:rPr lang="nl-NL" sz="1200" noProof="0" dirty="0"/>
                        <a:t>Smart </a:t>
                      </a:r>
                      <a:r>
                        <a:rPr lang="nl-NL" sz="1200" noProof="0" dirty="0" err="1"/>
                        <a:t>local</a:t>
                      </a:r>
                      <a:r>
                        <a:rPr lang="nl-NL" sz="1200" noProof="0" dirty="0"/>
                        <a:t> </a:t>
                      </a:r>
                      <a:r>
                        <a:rPr lang="nl-NL" sz="1200" noProof="0" dirty="0" err="1"/>
                        <a:t>electricity</a:t>
                      </a:r>
                      <a:r>
                        <a:rPr lang="nl-NL" sz="1200" noProof="0" dirty="0"/>
                        <a:t> systems</a:t>
                      </a:r>
                    </a:p>
                  </a:txBody>
                  <a:tcPr/>
                </a:tc>
                <a:tc>
                  <a:txBody>
                    <a:bodyPr/>
                    <a:lstStyle/>
                    <a:p>
                      <a:r>
                        <a:rPr lang="nl-NL" sz="1200" noProof="0" dirty="0"/>
                        <a:t>Far-</a:t>
                      </a:r>
                      <a:r>
                        <a:rPr lang="nl-NL" sz="1200" noProof="0" dirty="0" err="1"/>
                        <a:t>reaching</a:t>
                      </a:r>
                      <a:r>
                        <a:rPr lang="nl-NL" sz="1200" noProof="0" dirty="0"/>
                        <a:t> </a:t>
                      </a:r>
                      <a:r>
                        <a:rPr lang="nl-NL" sz="1200" noProof="0" dirty="0" err="1"/>
                        <a:t>electrificatino</a:t>
                      </a:r>
                      <a:r>
                        <a:rPr lang="nl-NL" sz="1200" noProof="0" dirty="0"/>
                        <a:t> of heat </a:t>
                      </a:r>
                      <a:r>
                        <a:rPr lang="nl-NL" sz="1200" noProof="0" dirty="0" err="1"/>
                        <a:t>supplies</a:t>
                      </a:r>
                      <a:r>
                        <a:rPr lang="nl-NL" sz="1200" noProof="0" dirty="0"/>
                        <a:t>, </a:t>
                      </a:r>
                      <a:r>
                        <a:rPr lang="nl-NL" sz="1200" noProof="0" dirty="0" err="1"/>
                        <a:t>mobility</a:t>
                      </a:r>
                      <a:r>
                        <a:rPr lang="nl-NL" sz="1200" noProof="0" dirty="0"/>
                        <a:t> </a:t>
                      </a:r>
                      <a:r>
                        <a:rPr lang="nl-NL" sz="1200" noProof="0" dirty="0" err="1"/>
                        <a:t>growth</a:t>
                      </a:r>
                      <a:r>
                        <a:rPr lang="nl-NL" sz="1200" noProof="0" dirty="0"/>
                        <a:t> of data centers </a:t>
                      </a:r>
                      <a:r>
                        <a:rPr lang="nl-NL" sz="1200" noProof="0" dirty="0" err="1"/>
                        <a:t>and</a:t>
                      </a:r>
                      <a:r>
                        <a:rPr lang="nl-NL" sz="1200" noProof="0" dirty="0"/>
                        <a:t> </a:t>
                      </a:r>
                      <a:r>
                        <a:rPr lang="nl-NL" sz="1200" noProof="0" dirty="0" err="1"/>
                        <a:t>residential</a:t>
                      </a:r>
                      <a:r>
                        <a:rPr lang="nl-NL" sz="1200" noProof="0" dirty="0"/>
                        <a:t> </a:t>
                      </a:r>
                      <a:r>
                        <a:rPr lang="nl-NL" sz="1200" noProof="0" dirty="0" err="1"/>
                        <a:t>construction</a:t>
                      </a:r>
                      <a:r>
                        <a:rPr lang="nl-NL" sz="1200" noProof="0" dirty="0"/>
                        <a:t>, </a:t>
                      </a:r>
                      <a:r>
                        <a:rPr lang="nl-NL" sz="1200" noProof="0" dirty="0" err="1"/>
                        <a:t>and</a:t>
                      </a:r>
                      <a:r>
                        <a:rPr lang="nl-NL" sz="1200" noProof="0" dirty="0"/>
                        <a:t> </a:t>
                      </a:r>
                      <a:r>
                        <a:rPr lang="nl-NL" sz="1200" noProof="0" dirty="0" err="1"/>
                        <a:t>housing</a:t>
                      </a:r>
                      <a:r>
                        <a:rPr lang="nl-NL" sz="1200" noProof="0" dirty="0"/>
                        <a:t> </a:t>
                      </a:r>
                      <a:r>
                        <a:rPr lang="nl-NL" sz="1200" noProof="0" dirty="0" err="1"/>
                        <a:t>construction</a:t>
                      </a:r>
                      <a:r>
                        <a:rPr lang="nl-NL" sz="1200" noProof="0" dirty="0"/>
                        <a:t> </a:t>
                      </a:r>
                      <a:r>
                        <a:rPr lang="nl-NL" sz="1200" noProof="0" dirty="0" err="1"/>
                        <a:t>and</a:t>
                      </a:r>
                      <a:r>
                        <a:rPr lang="nl-NL" sz="1200" noProof="0" dirty="0"/>
                        <a:t> </a:t>
                      </a:r>
                      <a:r>
                        <a:rPr lang="nl-NL" sz="1200" noProof="0" dirty="0" err="1"/>
                        <a:t>crowded</a:t>
                      </a:r>
                      <a:r>
                        <a:rPr lang="nl-NL" sz="1200" noProof="0" dirty="0"/>
                        <a:t> </a:t>
                      </a:r>
                      <a:r>
                        <a:rPr lang="nl-NL" sz="1200" noProof="0" dirty="0" err="1"/>
                        <a:t>use</a:t>
                      </a:r>
                      <a:r>
                        <a:rPr lang="nl-NL" sz="1200" noProof="0" dirty="0"/>
                        <a:t> of </a:t>
                      </a:r>
                      <a:r>
                        <a:rPr lang="nl-NL" sz="1200" noProof="0" dirty="0" err="1"/>
                        <a:t>space</a:t>
                      </a:r>
                      <a:r>
                        <a:rPr lang="nl-NL" sz="1200" noProof="0" dirty="0"/>
                        <a:t> below </a:t>
                      </a:r>
                      <a:r>
                        <a:rPr lang="nl-NL" sz="1200" noProof="0" dirty="0" err="1"/>
                        <a:t>ground</a:t>
                      </a:r>
                      <a:r>
                        <a:rPr lang="nl-NL" sz="1200" noProof="0" dirty="0"/>
                        <a:t> </a:t>
                      </a:r>
                      <a:r>
                        <a:rPr lang="nl-NL" sz="1200" noProof="0" dirty="0" err="1"/>
                        <a:t>requires</a:t>
                      </a:r>
                      <a:r>
                        <a:rPr lang="nl-NL" sz="1200" noProof="0" dirty="0"/>
                        <a:t> </a:t>
                      </a:r>
                      <a:r>
                        <a:rPr lang="nl-NL" sz="1200" noProof="0" dirty="0" err="1"/>
                        <a:t>optimal</a:t>
                      </a:r>
                      <a:r>
                        <a:rPr lang="nl-NL" sz="1200" noProof="0" dirty="0"/>
                        <a:t> </a:t>
                      </a:r>
                      <a:r>
                        <a:rPr lang="nl-NL" sz="1200" noProof="0" dirty="0" err="1"/>
                        <a:t>utrilization</a:t>
                      </a:r>
                      <a:r>
                        <a:rPr lang="nl-NL" sz="1200" noProof="0" dirty="0"/>
                        <a:t> of </a:t>
                      </a:r>
                      <a:r>
                        <a:rPr lang="nl-NL" sz="1200" noProof="0" dirty="0" err="1"/>
                        <a:t>the</a:t>
                      </a:r>
                      <a:r>
                        <a:rPr lang="nl-NL" sz="1200" noProof="0" dirty="0"/>
                        <a:t> </a:t>
                      </a:r>
                      <a:r>
                        <a:rPr lang="nl-NL" sz="1200" noProof="0" dirty="0" err="1"/>
                        <a:t>electricity</a:t>
                      </a:r>
                      <a:r>
                        <a:rPr lang="nl-NL" sz="1200" noProof="0" dirty="0"/>
                        <a:t> </a:t>
                      </a:r>
                      <a:r>
                        <a:rPr lang="nl-NL" sz="1200" noProof="0" dirty="0" err="1"/>
                        <a:t>infrastructure</a:t>
                      </a:r>
                      <a:r>
                        <a:rPr lang="nl-NL" sz="1200" noProof="0" dirty="0"/>
                        <a:t>. Through </a:t>
                      </a:r>
                      <a:r>
                        <a:rPr lang="nl-NL" sz="1200" noProof="0" dirty="0" err="1"/>
                        <a:t>digitization</a:t>
                      </a:r>
                      <a:r>
                        <a:rPr lang="nl-NL" sz="1200" noProof="0" dirty="0"/>
                        <a:t> as well as design </a:t>
                      </a:r>
                      <a:r>
                        <a:rPr lang="nl-NL" sz="1200" noProof="0" dirty="0" err="1"/>
                        <a:t>and</a:t>
                      </a:r>
                      <a:r>
                        <a:rPr lang="nl-NL" sz="1200" noProof="0" dirty="0"/>
                        <a:t> </a:t>
                      </a:r>
                      <a:r>
                        <a:rPr lang="nl-NL" sz="1200" noProof="0" dirty="0" err="1"/>
                        <a:t>use</a:t>
                      </a:r>
                      <a:r>
                        <a:rPr lang="nl-NL" sz="1200" noProof="0" dirty="0"/>
                        <a:t> </a:t>
                      </a:r>
                      <a:r>
                        <a:rPr lang="nl-NL" sz="1200" noProof="0" dirty="0" err="1"/>
                        <a:t>agreements</a:t>
                      </a:r>
                      <a:r>
                        <a:rPr lang="nl-NL" sz="1200" noProof="0" dirty="0"/>
                        <a:t>, </a:t>
                      </a:r>
                      <a:r>
                        <a:rPr lang="nl-NL" sz="1200" noProof="0" dirty="0" err="1"/>
                        <a:t>utilization</a:t>
                      </a:r>
                      <a:r>
                        <a:rPr lang="nl-NL" sz="1200" noProof="0" dirty="0"/>
                        <a:t> </a:t>
                      </a:r>
                      <a:r>
                        <a:rPr lang="nl-NL" sz="1200" noProof="0" dirty="0" err="1"/>
                        <a:t>can</a:t>
                      </a:r>
                      <a:r>
                        <a:rPr lang="nl-NL" sz="1200" noProof="0" dirty="0"/>
                        <a:t> </a:t>
                      </a:r>
                      <a:r>
                        <a:rPr lang="nl-NL" sz="1200" noProof="0" dirty="0" err="1"/>
                        <a:t>be</a:t>
                      </a:r>
                      <a:r>
                        <a:rPr lang="nl-NL" sz="1200" noProof="0" dirty="0"/>
                        <a:t> </a:t>
                      </a:r>
                      <a:r>
                        <a:rPr lang="nl-NL" sz="1200" noProof="0" dirty="0" err="1"/>
                        <a:t>improved</a:t>
                      </a:r>
                      <a:r>
                        <a:rPr lang="nl-NL" sz="1200" noProof="0" dirty="0"/>
                        <a:t>.</a:t>
                      </a:r>
                    </a:p>
                  </a:txBody>
                  <a:tcPr/>
                </a:tc>
                <a:extLst>
                  <a:ext uri="{0D108BD9-81ED-4DB2-BD59-A6C34878D82A}">
                    <a16:rowId xmlns:a16="http://schemas.microsoft.com/office/drawing/2014/main" val="604885824"/>
                  </a:ext>
                </a:extLst>
              </a:tr>
              <a:tr h="370840">
                <a:tc>
                  <a:txBody>
                    <a:bodyPr/>
                    <a:lstStyle/>
                    <a:p>
                      <a:r>
                        <a:rPr lang="nl-NL" sz="1200" noProof="0" dirty="0" err="1"/>
                        <a:t>Sustainable</a:t>
                      </a:r>
                      <a:r>
                        <a:rPr lang="nl-NL" sz="1200" noProof="0" dirty="0"/>
                        <a:t> </a:t>
                      </a:r>
                      <a:r>
                        <a:rPr lang="nl-NL" sz="1200" noProof="0" dirty="0" err="1"/>
                        <a:t>construction</a:t>
                      </a:r>
                      <a:endParaRPr lang="nl-NL" sz="1200" noProof="0" dirty="0"/>
                    </a:p>
                  </a:txBody>
                  <a:tcPr/>
                </a:tc>
                <a:tc>
                  <a:txBody>
                    <a:bodyPr/>
                    <a:lstStyle/>
                    <a:p>
                      <a:r>
                        <a:rPr lang="nl-NL" sz="1200" noProof="0" dirty="0" err="1"/>
                        <a:t>Within</a:t>
                      </a:r>
                      <a:r>
                        <a:rPr lang="nl-NL" sz="1200" noProof="0" dirty="0"/>
                        <a:t> </a:t>
                      </a:r>
                      <a:r>
                        <a:rPr lang="nl-NL" sz="1200" noProof="0" dirty="0" err="1"/>
                        <a:t>the</a:t>
                      </a:r>
                      <a:r>
                        <a:rPr lang="nl-NL" sz="1200" noProof="0" dirty="0"/>
                        <a:t> </a:t>
                      </a:r>
                      <a:r>
                        <a:rPr lang="nl-NL" sz="1200" noProof="0" dirty="0" err="1"/>
                        <a:t>task</a:t>
                      </a:r>
                      <a:r>
                        <a:rPr lang="nl-NL" sz="1200" noProof="0" dirty="0"/>
                        <a:t> of </a:t>
                      </a:r>
                      <a:r>
                        <a:rPr lang="nl-NL" sz="1200" noProof="0" dirty="0" err="1"/>
                        <a:t>creating</a:t>
                      </a:r>
                      <a:r>
                        <a:rPr lang="nl-NL" sz="1200" noProof="0" dirty="0"/>
                        <a:t> </a:t>
                      </a:r>
                      <a:r>
                        <a:rPr lang="nl-NL" sz="1200" noProof="0" dirty="0" err="1"/>
                        <a:t>sufficient</a:t>
                      </a:r>
                      <a:r>
                        <a:rPr lang="nl-NL" sz="1200" noProof="0" dirty="0"/>
                        <a:t> </a:t>
                      </a:r>
                      <a:r>
                        <a:rPr lang="nl-NL" sz="1200" noProof="0" dirty="0" err="1"/>
                        <a:t>housing</a:t>
                      </a:r>
                      <a:r>
                        <a:rPr lang="nl-NL" sz="1200" noProof="0" dirty="0"/>
                        <a:t> </a:t>
                      </a:r>
                      <a:r>
                        <a:rPr lang="nl-NL" sz="1200" noProof="0" dirty="0" err="1"/>
                        <a:t>opportunities</a:t>
                      </a:r>
                      <a:r>
                        <a:rPr lang="nl-NL" sz="1200" noProof="0" dirty="0"/>
                        <a:t> (50,000 new </a:t>
                      </a:r>
                      <a:r>
                        <a:rPr lang="nl-NL" sz="1200" noProof="0" dirty="0" err="1"/>
                        <a:t>houses</a:t>
                      </a:r>
                      <a:r>
                        <a:rPr lang="nl-NL" sz="1200" noProof="0" dirty="0"/>
                        <a:t>, 35,000 </a:t>
                      </a:r>
                      <a:r>
                        <a:rPr lang="nl-NL" sz="1200" noProof="0" dirty="0" err="1"/>
                        <a:t>renovation</a:t>
                      </a:r>
                      <a:r>
                        <a:rPr lang="nl-NL" sz="1200" noProof="0" dirty="0"/>
                        <a:t>) energy efficiency </a:t>
                      </a:r>
                      <a:r>
                        <a:rPr lang="nl-NL" sz="1200" noProof="0" dirty="0" err="1"/>
                        <a:t>and</a:t>
                      </a:r>
                      <a:r>
                        <a:rPr lang="nl-NL" sz="1200" noProof="0" dirty="0"/>
                        <a:t> </a:t>
                      </a:r>
                      <a:r>
                        <a:rPr lang="nl-NL" sz="1200" noProof="0" dirty="0" err="1"/>
                        <a:t>circularity</a:t>
                      </a:r>
                      <a:r>
                        <a:rPr lang="nl-NL" sz="1200" noProof="0" dirty="0"/>
                        <a:t> are important. </a:t>
                      </a:r>
                      <a:r>
                        <a:rPr lang="nl-NL" sz="1200" noProof="0" dirty="0" err="1"/>
                        <a:t>Inspired</a:t>
                      </a:r>
                      <a:r>
                        <a:rPr lang="nl-NL" sz="1200" noProof="0" dirty="0"/>
                        <a:t> </a:t>
                      </a:r>
                      <a:r>
                        <a:rPr lang="nl-NL" sz="1200" noProof="0" dirty="0" err="1"/>
                        <a:t>by</a:t>
                      </a:r>
                      <a:r>
                        <a:rPr lang="nl-NL" sz="1200" noProof="0" dirty="0"/>
                        <a:t> Kate </a:t>
                      </a:r>
                      <a:r>
                        <a:rPr lang="nl-NL" sz="1200" noProof="0" dirty="0" err="1"/>
                        <a:t>Raworth’s</a:t>
                      </a:r>
                      <a:r>
                        <a:rPr lang="nl-NL" sz="1200" noProof="0" dirty="0"/>
                        <a:t> Donut, </a:t>
                      </a:r>
                      <a:r>
                        <a:rPr lang="nl-NL" sz="1200" noProof="0" dirty="0" err="1"/>
                        <a:t>environmental</a:t>
                      </a:r>
                      <a:r>
                        <a:rPr lang="nl-NL" sz="1200" noProof="0" dirty="0"/>
                        <a:t> </a:t>
                      </a:r>
                      <a:r>
                        <a:rPr lang="nl-NL" sz="1200" noProof="0" dirty="0" err="1"/>
                        <a:t>sustainability</a:t>
                      </a:r>
                      <a:r>
                        <a:rPr lang="nl-NL" sz="1200" noProof="0" dirty="0"/>
                        <a:t> </a:t>
                      </a:r>
                      <a:r>
                        <a:rPr lang="nl-NL" sz="1200" noProof="0" dirty="0" err="1"/>
                        <a:t>should</a:t>
                      </a:r>
                      <a:r>
                        <a:rPr lang="nl-NL" sz="1200" noProof="0" dirty="0"/>
                        <a:t> go hand in hand </a:t>
                      </a:r>
                      <a:r>
                        <a:rPr lang="nl-NL" sz="1200" noProof="0" dirty="0" err="1"/>
                        <a:t>with</a:t>
                      </a:r>
                      <a:r>
                        <a:rPr lang="nl-NL" sz="1200" noProof="0" dirty="0"/>
                        <a:t> </a:t>
                      </a:r>
                      <a:r>
                        <a:rPr lang="nl-NL" sz="1200" noProof="0" dirty="0" err="1"/>
                        <a:t>social</a:t>
                      </a:r>
                      <a:r>
                        <a:rPr lang="nl-NL" sz="1200" noProof="0" dirty="0"/>
                        <a:t> </a:t>
                      </a:r>
                      <a:r>
                        <a:rPr lang="nl-NL" sz="1200" noProof="0" dirty="0" err="1"/>
                        <a:t>sustainability</a:t>
                      </a:r>
                      <a:r>
                        <a:rPr lang="nl-NL" sz="1200" noProof="0" dirty="0"/>
                        <a:t>; </a:t>
                      </a:r>
                      <a:r>
                        <a:rPr lang="nl-NL" sz="1200" noProof="0" dirty="0" err="1"/>
                        <a:t>housing</a:t>
                      </a:r>
                      <a:r>
                        <a:rPr lang="nl-NL" sz="1200" noProof="0" dirty="0"/>
                        <a:t> </a:t>
                      </a:r>
                      <a:r>
                        <a:rPr lang="nl-NL" sz="1200" noProof="0" dirty="0" err="1"/>
                        <a:t>for</a:t>
                      </a:r>
                      <a:r>
                        <a:rPr lang="nl-NL" sz="1200" noProof="0" dirty="0"/>
                        <a:t> </a:t>
                      </a:r>
                      <a:r>
                        <a:rPr lang="nl-NL" sz="1200" noProof="0" dirty="0" err="1"/>
                        <a:t>broad</a:t>
                      </a:r>
                      <a:r>
                        <a:rPr lang="nl-NL" sz="1200" noProof="0" dirty="0"/>
                        <a:t> </a:t>
                      </a:r>
                      <a:r>
                        <a:rPr lang="nl-NL" sz="1200" noProof="0" dirty="0" err="1"/>
                        <a:t>prosperity</a:t>
                      </a:r>
                      <a:r>
                        <a:rPr lang="nl-NL" sz="1200" noProof="0" dirty="0"/>
                        <a:t>. </a:t>
                      </a:r>
                    </a:p>
                  </a:txBody>
                  <a:tcPr/>
                </a:tc>
                <a:extLst>
                  <a:ext uri="{0D108BD9-81ED-4DB2-BD59-A6C34878D82A}">
                    <a16:rowId xmlns:a16="http://schemas.microsoft.com/office/drawing/2014/main" val="1924651723"/>
                  </a:ext>
                </a:extLst>
              </a:tr>
              <a:tr h="370840">
                <a:tc>
                  <a:txBody>
                    <a:bodyPr/>
                    <a:lstStyle/>
                    <a:p>
                      <a:r>
                        <a:rPr lang="nl-NL" sz="1200" noProof="0" dirty="0" err="1"/>
                        <a:t>Sustainable</a:t>
                      </a:r>
                      <a:r>
                        <a:rPr lang="nl-NL" sz="1200" noProof="0" dirty="0"/>
                        <a:t>, </a:t>
                      </a:r>
                      <a:r>
                        <a:rPr lang="nl-NL" sz="1200" noProof="0" dirty="0" err="1"/>
                        <a:t>reliable</a:t>
                      </a:r>
                      <a:r>
                        <a:rPr lang="nl-NL" sz="1200" noProof="0" dirty="0"/>
                        <a:t> </a:t>
                      </a:r>
                      <a:r>
                        <a:rPr lang="nl-NL" sz="1200" noProof="0" dirty="0" err="1"/>
                        <a:t>and</a:t>
                      </a:r>
                      <a:r>
                        <a:rPr lang="nl-NL" sz="1200" noProof="0" dirty="0"/>
                        <a:t> </a:t>
                      </a:r>
                      <a:r>
                        <a:rPr lang="nl-NL" sz="1200" noProof="0" dirty="0" err="1"/>
                        <a:t>affordable</a:t>
                      </a:r>
                      <a:r>
                        <a:rPr lang="nl-NL" sz="1200" noProof="0" dirty="0"/>
                        <a:t> heat</a:t>
                      </a:r>
                    </a:p>
                  </a:txBody>
                  <a:tcPr/>
                </a:tc>
                <a:tc>
                  <a:txBody>
                    <a:bodyPr/>
                    <a:lstStyle/>
                    <a:p>
                      <a:r>
                        <a:rPr lang="nl-NL" sz="1200" noProof="0" dirty="0" err="1"/>
                        <a:t>Southeast</a:t>
                      </a:r>
                      <a:r>
                        <a:rPr lang="nl-NL" sz="1200" noProof="0" dirty="0"/>
                        <a:t> has </a:t>
                      </a:r>
                      <a:r>
                        <a:rPr lang="nl-NL" sz="1200" noProof="0" dirty="0" err="1"/>
                        <a:t>great</a:t>
                      </a:r>
                      <a:r>
                        <a:rPr lang="nl-NL" sz="1200" noProof="0" dirty="0"/>
                        <a:t> </a:t>
                      </a:r>
                      <a:r>
                        <a:rPr lang="nl-NL" sz="1200" noProof="0" dirty="0" err="1"/>
                        <a:t>potential</a:t>
                      </a:r>
                      <a:r>
                        <a:rPr lang="nl-NL" sz="1200" noProof="0" dirty="0"/>
                        <a:t> </a:t>
                      </a:r>
                      <a:r>
                        <a:rPr lang="nl-NL" sz="1200" noProof="0" dirty="0" err="1"/>
                        <a:t>for</a:t>
                      </a:r>
                      <a:r>
                        <a:rPr lang="nl-NL" sz="1200" noProof="0" dirty="0"/>
                        <a:t> data </a:t>
                      </a:r>
                      <a:r>
                        <a:rPr lang="nl-NL" sz="1200" noProof="0" dirty="0" err="1"/>
                        <a:t>centre</a:t>
                      </a:r>
                      <a:r>
                        <a:rPr lang="nl-NL" sz="1200" noProof="0" dirty="0"/>
                        <a:t> waste heat, TES, </a:t>
                      </a:r>
                      <a:r>
                        <a:rPr lang="nl-NL" sz="1200" noProof="0" dirty="0" err="1"/>
                        <a:t>and</a:t>
                      </a:r>
                      <a:r>
                        <a:rPr lang="nl-NL" sz="1200" noProof="0" dirty="0"/>
                        <a:t> </a:t>
                      </a:r>
                      <a:r>
                        <a:rPr lang="nl-NL" sz="1200" noProof="0" dirty="0" err="1"/>
                        <a:t>aquathermia</a:t>
                      </a:r>
                      <a:r>
                        <a:rPr lang="nl-NL" sz="1200" noProof="0" dirty="0"/>
                        <a:t> </a:t>
                      </a:r>
                      <a:r>
                        <a:rPr lang="nl-NL" sz="1200" noProof="0" dirty="0" err="1"/>
                        <a:t>combination</a:t>
                      </a:r>
                      <a:r>
                        <a:rPr lang="nl-NL" sz="1200" noProof="0" dirty="0"/>
                        <a:t> </a:t>
                      </a:r>
                      <a:r>
                        <a:rPr lang="nl-NL" sz="1200" noProof="0" dirty="0" err="1"/>
                        <a:t>with</a:t>
                      </a:r>
                      <a:r>
                        <a:rPr lang="nl-NL" sz="1200" noProof="0" dirty="0"/>
                        <a:t> </a:t>
                      </a:r>
                      <a:r>
                        <a:rPr lang="nl-NL" sz="1200" noProof="0" dirty="0" err="1"/>
                        <a:t>expansion</a:t>
                      </a:r>
                      <a:r>
                        <a:rPr lang="nl-NL" sz="1200" noProof="0" dirty="0"/>
                        <a:t> of </a:t>
                      </a:r>
                      <a:r>
                        <a:rPr lang="nl-NL" sz="1200" noProof="0" dirty="0" err="1"/>
                        <a:t>the</a:t>
                      </a:r>
                      <a:r>
                        <a:rPr lang="nl-NL" sz="1200" noProof="0" dirty="0"/>
                        <a:t> </a:t>
                      </a:r>
                      <a:r>
                        <a:rPr lang="nl-NL" sz="1200" noProof="0" dirty="0" err="1"/>
                        <a:t>existing</a:t>
                      </a:r>
                      <a:r>
                        <a:rPr lang="nl-NL" sz="1200" noProof="0" dirty="0"/>
                        <a:t> district </a:t>
                      </a:r>
                      <a:r>
                        <a:rPr lang="nl-NL" sz="1200" noProof="0" dirty="0" err="1"/>
                        <a:t>heating</a:t>
                      </a:r>
                      <a:r>
                        <a:rPr lang="nl-NL" sz="1200" noProof="0" dirty="0"/>
                        <a:t> </a:t>
                      </a:r>
                      <a:r>
                        <a:rPr lang="nl-NL" sz="1200" noProof="0" dirty="0" err="1"/>
                        <a:t>network</a:t>
                      </a:r>
                      <a:r>
                        <a:rPr lang="nl-NL" sz="1200" noProof="0" dirty="0"/>
                        <a:t>. Both new </a:t>
                      </a:r>
                      <a:r>
                        <a:rPr lang="nl-NL" sz="1200" noProof="0" dirty="0" err="1"/>
                        <a:t>construction</a:t>
                      </a:r>
                      <a:r>
                        <a:rPr lang="nl-NL" sz="1200" noProof="0" dirty="0"/>
                        <a:t>, </a:t>
                      </a:r>
                      <a:r>
                        <a:rPr lang="nl-NL" sz="1200" noProof="0" dirty="0" err="1"/>
                        <a:t>and</a:t>
                      </a:r>
                      <a:r>
                        <a:rPr lang="nl-NL" sz="1200" noProof="0" dirty="0"/>
                        <a:t> </a:t>
                      </a:r>
                      <a:r>
                        <a:rPr lang="nl-NL" sz="1200" noProof="0" dirty="0" err="1"/>
                        <a:t>existing</a:t>
                      </a:r>
                      <a:r>
                        <a:rPr lang="nl-NL" sz="1200" noProof="0" dirty="0"/>
                        <a:t> </a:t>
                      </a:r>
                      <a:r>
                        <a:rPr lang="nl-NL" sz="1200" noProof="0" dirty="0" err="1"/>
                        <a:t>construction</a:t>
                      </a:r>
                      <a:r>
                        <a:rPr lang="nl-NL" sz="1200" noProof="0" dirty="0"/>
                        <a:t>, </a:t>
                      </a:r>
                      <a:r>
                        <a:rPr lang="nl-NL" sz="1200" noProof="0" dirty="0" err="1"/>
                        <a:t>should</a:t>
                      </a:r>
                      <a:r>
                        <a:rPr lang="nl-NL" sz="1200" noProof="0" dirty="0"/>
                        <a:t> have new heat systems </a:t>
                      </a:r>
                      <a:r>
                        <a:rPr lang="nl-NL" sz="1200" noProof="0" dirty="0" err="1"/>
                        <a:t>available</a:t>
                      </a:r>
                      <a:r>
                        <a:rPr lang="nl-NL" sz="1200" noProof="0" dirty="0"/>
                        <a:t> </a:t>
                      </a:r>
                      <a:r>
                        <a:rPr lang="nl-NL" sz="1200" noProof="0" dirty="0" err="1"/>
                        <a:t>for</a:t>
                      </a:r>
                      <a:r>
                        <a:rPr lang="nl-NL" sz="1200" noProof="0" dirty="0"/>
                        <a:t> homes.</a:t>
                      </a:r>
                    </a:p>
                  </a:txBody>
                  <a:tcPr/>
                </a:tc>
                <a:extLst>
                  <a:ext uri="{0D108BD9-81ED-4DB2-BD59-A6C34878D82A}">
                    <a16:rowId xmlns:a16="http://schemas.microsoft.com/office/drawing/2014/main" val="3725403700"/>
                  </a:ext>
                </a:extLst>
              </a:tr>
              <a:tr h="329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just energy transition</a:t>
                      </a:r>
                    </a:p>
                  </a:txBody>
                  <a:tcPr/>
                </a:tc>
                <a:tc>
                  <a:txBody>
                    <a:bodyPr/>
                    <a:lstStyle/>
                    <a:p>
                      <a:r>
                        <a:rPr lang="nl-NL" sz="1200" noProof="0" dirty="0"/>
                        <a:t>It is </a:t>
                      </a:r>
                      <a:r>
                        <a:rPr lang="nl-NL" sz="1200" noProof="0" dirty="0" err="1"/>
                        <a:t>precisely</a:t>
                      </a:r>
                      <a:r>
                        <a:rPr lang="nl-NL" sz="1200" noProof="0" dirty="0"/>
                        <a:t> in </a:t>
                      </a:r>
                      <a:r>
                        <a:rPr lang="nl-NL" sz="1200" noProof="0" dirty="0" err="1"/>
                        <a:t>Southeast</a:t>
                      </a:r>
                      <a:r>
                        <a:rPr lang="nl-NL" sz="1200" noProof="0" dirty="0"/>
                        <a:t>, </a:t>
                      </a:r>
                      <a:r>
                        <a:rPr lang="nl-NL" sz="1200" noProof="0" dirty="0" err="1"/>
                        <a:t>where</a:t>
                      </a:r>
                      <a:r>
                        <a:rPr lang="nl-NL" sz="1200" noProof="0" dirty="0"/>
                        <a:t> </a:t>
                      </a:r>
                      <a:r>
                        <a:rPr lang="nl-NL" sz="1200" noProof="0" dirty="0" err="1"/>
                        <a:t>opportunities</a:t>
                      </a:r>
                      <a:r>
                        <a:rPr lang="nl-NL" sz="1200" noProof="0" dirty="0"/>
                        <a:t> are </a:t>
                      </a:r>
                      <a:r>
                        <a:rPr lang="nl-NL" sz="1200" noProof="0" dirty="0" err="1"/>
                        <a:t>distributed</a:t>
                      </a:r>
                      <a:r>
                        <a:rPr lang="nl-NL" sz="1200" noProof="0" dirty="0"/>
                        <a:t> </a:t>
                      </a:r>
                      <a:r>
                        <a:rPr lang="nl-NL" sz="1200" noProof="0" dirty="0" err="1"/>
                        <a:t>differently</a:t>
                      </a:r>
                      <a:r>
                        <a:rPr lang="nl-NL" sz="1200" noProof="0" dirty="0"/>
                        <a:t> </a:t>
                      </a:r>
                      <a:r>
                        <a:rPr lang="nl-NL" sz="1200" noProof="0" dirty="0" err="1"/>
                        <a:t>than</a:t>
                      </a:r>
                      <a:r>
                        <a:rPr lang="nl-NL" sz="1200" noProof="0" dirty="0"/>
                        <a:t> in </a:t>
                      </a:r>
                      <a:r>
                        <a:rPr lang="nl-NL" sz="1200" noProof="0" dirty="0" err="1"/>
                        <a:t>central</a:t>
                      </a:r>
                      <a:r>
                        <a:rPr lang="nl-NL" sz="1200" noProof="0" dirty="0"/>
                        <a:t> Amsterdam </a:t>
                      </a:r>
                      <a:r>
                        <a:rPr lang="nl-NL" sz="1200" noProof="0" dirty="0" err="1"/>
                        <a:t>districts</a:t>
                      </a:r>
                      <a:r>
                        <a:rPr lang="nl-NL" sz="1200" noProof="0" dirty="0"/>
                        <a:t>, </a:t>
                      </a:r>
                      <a:r>
                        <a:rPr lang="nl-NL" sz="1200" noProof="0" dirty="0" err="1"/>
                        <a:t>that</a:t>
                      </a:r>
                      <a:r>
                        <a:rPr lang="nl-NL" sz="1200" noProof="0" dirty="0"/>
                        <a:t> </a:t>
                      </a:r>
                      <a:r>
                        <a:rPr lang="nl-NL" sz="1200" noProof="0" dirty="0" err="1"/>
                        <a:t>equity</a:t>
                      </a:r>
                      <a:r>
                        <a:rPr lang="nl-NL" sz="1200" noProof="0" dirty="0"/>
                        <a:t> </a:t>
                      </a:r>
                      <a:r>
                        <a:rPr lang="nl-NL" sz="1200" noProof="0" dirty="0" err="1"/>
                        <a:t>plays</a:t>
                      </a:r>
                      <a:r>
                        <a:rPr lang="nl-NL" sz="1200" noProof="0" dirty="0"/>
                        <a:t> a </a:t>
                      </a:r>
                      <a:r>
                        <a:rPr lang="nl-NL" sz="1200" noProof="0" dirty="0" err="1"/>
                        <a:t>central</a:t>
                      </a:r>
                      <a:r>
                        <a:rPr lang="nl-NL" sz="1200" noProof="0" dirty="0"/>
                        <a:t> </a:t>
                      </a:r>
                      <a:r>
                        <a:rPr lang="nl-NL" sz="1200" noProof="0" dirty="0" err="1"/>
                        <a:t>role</a:t>
                      </a:r>
                      <a:r>
                        <a:rPr lang="nl-NL" sz="1200" noProof="0" dirty="0"/>
                        <a:t> in </a:t>
                      </a:r>
                      <a:r>
                        <a:rPr lang="nl-NL" sz="1200" noProof="0" dirty="0" err="1"/>
                        <a:t>the</a:t>
                      </a:r>
                      <a:r>
                        <a:rPr lang="nl-NL" sz="1200" noProof="0" dirty="0"/>
                        <a:t> energy </a:t>
                      </a:r>
                      <a:r>
                        <a:rPr lang="nl-NL" sz="1200" noProof="0" dirty="0" err="1"/>
                        <a:t>transition</a:t>
                      </a:r>
                      <a:r>
                        <a:rPr lang="nl-NL" sz="1200" noProof="0" dirty="0"/>
                        <a:t>. Energy </a:t>
                      </a:r>
                      <a:r>
                        <a:rPr lang="nl-NL" sz="1200" noProof="0" dirty="0" err="1"/>
                        <a:t>poverty</a:t>
                      </a:r>
                      <a:r>
                        <a:rPr lang="nl-NL" sz="1200" noProof="0" dirty="0"/>
                        <a:t> </a:t>
                      </a:r>
                      <a:r>
                        <a:rPr lang="nl-NL" sz="1200" noProof="0" dirty="0" err="1"/>
                        <a:t>and</a:t>
                      </a:r>
                      <a:r>
                        <a:rPr lang="nl-NL" sz="1200" noProof="0" dirty="0"/>
                        <a:t> </a:t>
                      </a:r>
                      <a:r>
                        <a:rPr lang="nl-NL" sz="1200" noProof="0" dirty="0" err="1"/>
                        <a:t>institutional</a:t>
                      </a:r>
                      <a:r>
                        <a:rPr lang="nl-NL" sz="1200" noProof="0" dirty="0"/>
                        <a:t> distrust </a:t>
                      </a:r>
                      <a:r>
                        <a:rPr lang="nl-NL" sz="1200" noProof="0" dirty="0" err="1"/>
                        <a:t>from</a:t>
                      </a:r>
                      <a:r>
                        <a:rPr lang="nl-NL" sz="1200" noProof="0" dirty="0"/>
                        <a:t> </a:t>
                      </a:r>
                      <a:r>
                        <a:rPr lang="nl-NL" sz="1200" noProof="0" dirty="0" err="1"/>
                        <a:t>residents</a:t>
                      </a:r>
                      <a:r>
                        <a:rPr lang="nl-NL" sz="1200" noProof="0" dirty="0"/>
                        <a:t> are prominent in </a:t>
                      </a:r>
                      <a:r>
                        <a:rPr lang="nl-NL" sz="1200" noProof="0" dirty="0" err="1"/>
                        <a:t>Southeast</a:t>
                      </a:r>
                      <a:r>
                        <a:rPr lang="nl-NL" sz="1200" noProof="0" dirty="0"/>
                        <a:t>. </a:t>
                      </a:r>
                    </a:p>
                  </a:txBody>
                  <a:tcPr/>
                </a:tc>
                <a:extLst>
                  <a:ext uri="{0D108BD9-81ED-4DB2-BD59-A6C34878D82A}">
                    <a16:rowId xmlns:a16="http://schemas.microsoft.com/office/drawing/2014/main" val="1427709119"/>
                  </a:ext>
                </a:extLst>
              </a:tr>
            </a:tbl>
          </a:graphicData>
        </a:graphic>
      </p:graphicFrame>
    </p:spTree>
    <p:extLst>
      <p:ext uri="{BB962C8B-B14F-4D97-AF65-F5344CB8AC3E}">
        <p14:creationId xmlns:p14="http://schemas.microsoft.com/office/powerpoint/2010/main" val="257186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t>Task</a:t>
            </a:r>
            <a:r>
              <a:rPr lang="nl-NL" b="1" dirty="0"/>
              <a:t>: Just Energy </a:t>
            </a:r>
            <a:r>
              <a:rPr lang="nl-NL" b="1" dirty="0" err="1"/>
              <a:t>Transition</a:t>
            </a:r>
            <a:endParaRPr lang="en-GB" b="1" dirty="0"/>
          </a:p>
        </p:txBody>
      </p:sp>
      <p:sp>
        <p:nvSpPr>
          <p:cNvPr id="3" name="Tijdelijke aanduiding voor inhoud 2"/>
          <p:cNvSpPr>
            <a:spLocks noGrp="1"/>
          </p:cNvSpPr>
          <p:nvPr>
            <p:ph idx="1"/>
          </p:nvPr>
        </p:nvSpPr>
        <p:spPr>
          <a:xfrm>
            <a:off x="838200" y="1473200"/>
            <a:ext cx="10515600" cy="5149850"/>
          </a:xfrm>
        </p:spPr>
        <p:txBody>
          <a:bodyPr>
            <a:noAutofit/>
          </a:bodyPr>
          <a:lstStyle/>
          <a:p>
            <a:pPr marL="0" indent="0">
              <a:lnSpc>
                <a:spcPct val="100000"/>
              </a:lnSpc>
              <a:spcBef>
                <a:spcPts val="0"/>
              </a:spcBef>
              <a:buNone/>
            </a:pPr>
            <a:r>
              <a:rPr lang="en-GB" sz="1100" kern="100" dirty="0">
                <a:effectLst/>
                <a:ea typeface="Calibri" panose="020F0502020204030204" pitchFamily="34" charset="0"/>
                <a:cs typeface="Times New Roman" panose="02020603050405020304" pitchFamily="18" charset="0"/>
              </a:rPr>
              <a:t>Discussions about the energy transition often focus on the fact that there is a rush to implement measures, as the government wants to achieve the climate goals that have been agreed upon in an international context. Effectiveness (achieving your goal) and efficiently (achieving that goal as cheaply as possible) play a major role in this. In addition to economic arguments, technical arguments often play a big role in policy discussions because major technical adjustments are needed to get rid of for example gas. The urgency and the economic-technical approach cause governments to tent to work from a top-down approach, with for example energy strategies and heat visions. </a:t>
            </a:r>
            <a:r>
              <a:rPr lang="en-GB" sz="1100" u="sng" kern="100" dirty="0">
                <a:effectLst/>
                <a:ea typeface="Calibri" panose="020F0502020204030204" pitchFamily="34" charset="0"/>
                <a:cs typeface="Times New Roman" panose="02020603050405020304" pitchFamily="18" charset="0"/>
              </a:rPr>
              <a:t>Residents regularly only enter the picture at a later stage when many things have already been decided.</a:t>
            </a:r>
            <a:endParaRPr lang="nl-NL" sz="1100" u="sng"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100" kern="100" dirty="0">
                <a:effectLst/>
                <a:ea typeface="Calibri" panose="020F0502020204030204" pitchFamily="34" charset="0"/>
                <a:cs typeface="Times New Roman" panose="02020603050405020304" pitchFamily="18" charset="0"/>
              </a:rPr>
              <a:t>From a social science perspective, however, there is much attention to developing a just energy transition. This often involves the combination of </a:t>
            </a:r>
            <a:r>
              <a:rPr lang="en-GB" sz="1100" u="sng" kern="100" dirty="0">
                <a:effectLst/>
                <a:ea typeface="Calibri" panose="020F0502020204030204" pitchFamily="34" charset="0"/>
                <a:cs typeface="Times New Roman" panose="02020603050405020304" pitchFamily="18" charset="0"/>
              </a:rPr>
              <a:t>distributional </a:t>
            </a:r>
            <a:r>
              <a:rPr lang="en-GB" sz="1100" kern="100" dirty="0">
                <a:effectLst/>
                <a:ea typeface="Calibri" panose="020F0502020204030204" pitchFamily="34" charset="0"/>
                <a:cs typeface="Times New Roman" panose="02020603050405020304" pitchFamily="18" charset="0"/>
              </a:rPr>
              <a:t>justice (distribution of joys and burdens.) </a:t>
            </a:r>
            <a:r>
              <a:rPr lang="en-GB" sz="1100" u="sng" kern="100" dirty="0">
                <a:effectLst/>
                <a:ea typeface="Calibri" panose="020F0502020204030204" pitchFamily="34" charset="0"/>
                <a:cs typeface="Times New Roman" panose="02020603050405020304" pitchFamily="18" charset="0"/>
              </a:rPr>
              <a:t>Procedural </a:t>
            </a:r>
            <a:r>
              <a:rPr lang="en-GB" sz="1100" kern="100" dirty="0">
                <a:effectLst/>
                <a:ea typeface="Calibri" panose="020F0502020204030204" pitchFamily="34" charset="0"/>
                <a:cs typeface="Times New Roman" panose="02020603050405020304" pitchFamily="18" charset="0"/>
              </a:rPr>
              <a:t>justice (who gets to participate and decide?) and </a:t>
            </a:r>
            <a:r>
              <a:rPr lang="en-GB" sz="1100" u="sng" kern="100" dirty="0">
                <a:effectLst/>
                <a:ea typeface="Calibri" panose="020F0502020204030204" pitchFamily="34" charset="0"/>
                <a:cs typeface="Times New Roman" panose="02020603050405020304" pitchFamily="18" charset="0"/>
              </a:rPr>
              <a:t>recognition </a:t>
            </a:r>
            <a:r>
              <a:rPr lang="en-GB" sz="1100" kern="100" dirty="0">
                <a:effectLst/>
                <a:ea typeface="Calibri" panose="020F0502020204030204" pitchFamily="34" charset="0"/>
                <a:cs typeface="Times New Roman" panose="02020603050405020304" pitchFamily="18" charset="0"/>
              </a:rPr>
              <a:t>justice (which groups and individuals are structurally not recognized and excluded based on prejudice and discrimination?). </a:t>
            </a:r>
          </a:p>
          <a:p>
            <a:pPr marL="0" indent="0">
              <a:lnSpc>
                <a:spcPct val="107000"/>
              </a:lnSpc>
              <a:spcAft>
                <a:spcPts val="800"/>
              </a:spcAft>
              <a:buNone/>
            </a:pPr>
            <a:r>
              <a:rPr lang="en-GB" sz="1100" kern="100" dirty="0">
                <a:effectLst/>
                <a:ea typeface="Calibri" panose="020F0502020204030204" pitchFamily="34" charset="0"/>
                <a:cs typeface="Times New Roman" panose="02020603050405020304" pitchFamily="18" charset="0"/>
              </a:rPr>
              <a:t>Especially when looking at the </a:t>
            </a:r>
            <a:r>
              <a:rPr lang="en-GB" sz="1100" u="sng" kern="100" dirty="0">
                <a:effectLst/>
                <a:ea typeface="Calibri" panose="020F0502020204030204" pitchFamily="34" charset="0"/>
                <a:cs typeface="Times New Roman" panose="02020603050405020304" pitchFamily="18" charset="0"/>
              </a:rPr>
              <a:t>energy transition in disadvantaged neighbourhoods, issues of equity are even more important </a:t>
            </a:r>
            <a:r>
              <a:rPr lang="en-GB" sz="1100" kern="100" dirty="0">
                <a:effectLst/>
                <a:ea typeface="Calibri" panose="020F0502020204030204" pitchFamily="34" charset="0"/>
                <a:cs typeface="Times New Roman" panose="02020603050405020304" pitchFamily="18" charset="0"/>
              </a:rPr>
              <a:t>to include in policy design and implementation. If residents do not feel recognized (which could be caused by numerous reasons) they will be less willing to cooperate with institutions that want to implement a transition. </a:t>
            </a:r>
            <a:endParaRPr lang="nl-NL" sz="1100" kern="100" dirty="0">
              <a:effectLst/>
              <a:ea typeface="Calibri" panose="020F0502020204030204" pitchFamily="34" charset="0"/>
              <a:cs typeface="Times New Roman" panose="02020603050405020304" pitchFamily="18" charset="0"/>
            </a:endParaRPr>
          </a:p>
          <a:p>
            <a:pPr marL="0" indent="0">
              <a:buNone/>
            </a:pPr>
            <a:r>
              <a:rPr lang="en-GB" sz="1100" dirty="0">
                <a:solidFill>
                  <a:srgbClr val="000000"/>
                </a:solidFill>
                <a:effectLst/>
                <a:ea typeface="Calibri" panose="020F0502020204030204" pitchFamily="34" charset="0"/>
              </a:rPr>
              <a:t>If residents do not feel recognized (could be for numerous reasons) they will be less willing to cooperate with institutions that want to implement a transition. If you do not try to involve residents in your policies in various ways, they will feel that all decisions are made for them. And if residents feel that they will soon be worse off than before the transition process, they will resist it because the status quo is better for them. </a:t>
            </a:r>
            <a:r>
              <a:rPr lang="en-GB" sz="1100" u="sng" dirty="0">
                <a:solidFill>
                  <a:srgbClr val="000000"/>
                </a:solidFill>
                <a:effectLst/>
                <a:ea typeface="Calibri" panose="020F0502020204030204" pitchFamily="34" charset="0"/>
              </a:rPr>
              <a:t>All these possible reasons for residents not to participate in the energy transition will undermine both the efficiency and effectiveness of transition policies</a:t>
            </a:r>
            <a:r>
              <a:rPr lang="en-GB" sz="1100" dirty="0">
                <a:solidFill>
                  <a:srgbClr val="000000"/>
                </a:solidFill>
                <a:effectLst/>
                <a:ea typeface="Calibri" panose="020F0502020204030204" pitchFamily="34" charset="0"/>
              </a:rPr>
              <a:t>. This is why it is so important to develop ways to achieve more equitable policies.</a:t>
            </a:r>
          </a:p>
          <a:p>
            <a:pPr marL="0" indent="0">
              <a:buNone/>
            </a:pPr>
            <a:r>
              <a:rPr lang="en-GB" sz="1100" u="sng" kern="100" dirty="0">
                <a:effectLst/>
                <a:ea typeface="Calibri" panose="020F0502020204030204" pitchFamily="34" charset="0"/>
                <a:cs typeface="Times New Roman" panose="02020603050405020304" pitchFamily="18" charset="0"/>
              </a:rPr>
              <a:t>Key tasks:</a:t>
            </a:r>
            <a:endParaRPr lang="nl-NL" sz="1100" u="sng" kern="100" dirty="0">
              <a:ea typeface="Calibri" panose="020F0502020204030204" pitchFamily="34" charset="0"/>
              <a:cs typeface="Times New Roman" panose="02020603050405020304" pitchFamily="18" charset="0"/>
            </a:endParaRPr>
          </a:p>
          <a:p>
            <a:pPr marL="0" indent="0">
              <a:buNone/>
            </a:pPr>
            <a:r>
              <a:rPr lang="en-GB" sz="1100" kern="100" dirty="0">
                <a:effectLst/>
                <a:ea typeface="Calibri" panose="020F0502020204030204" pitchFamily="34" charset="0"/>
                <a:cs typeface="Times New Roman" panose="02020603050405020304" pitchFamily="18" charset="0"/>
              </a:rPr>
              <a:t>1.	Conduct research on what forms of </a:t>
            </a:r>
            <a:r>
              <a:rPr lang="en-GB" sz="1100" u="sng" kern="100" dirty="0">
                <a:effectLst/>
                <a:ea typeface="Calibri" panose="020F0502020204030204" pitchFamily="34" charset="0"/>
                <a:cs typeface="Times New Roman" panose="02020603050405020304" pitchFamily="18" charset="0"/>
              </a:rPr>
              <a:t>misunderstanding and lack of recognition </a:t>
            </a:r>
            <a:r>
              <a:rPr lang="en-GB" sz="1100" kern="100" dirty="0">
                <a:effectLst/>
                <a:ea typeface="Calibri" panose="020F0502020204030204" pitchFamily="34" charset="0"/>
                <a:cs typeface="Times New Roman" panose="02020603050405020304" pitchFamily="18" charset="0"/>
              </a:rPr>
              <a:t>are most common in energy transition issues such as retrofit processes or planning</a:t>
            </a:r>
            <a:br>
              <a:rPr lang="en-GB" sz="1100" kern="100" dirty="0">
                <a:effectLst/>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 	renewables. </a:t>
            </a:r>
            <a:br>
              <a:rPr lang="nl-NL" sz="1100" kern="100" dirty="0">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2.	Investigate what opportunities there are to make people better instead of worse off. So research </a:t>
            </a:r>
            <a:r>
              <a:rPr lang="en-GB" sz="1100" u="sng" kern="100" dirty="0">
                <a:effectLst/>
                <a:ea typeface="Calibri" panose="020F0502020204030204" pitchFamily="34" charset="0"/>
                <a:cs typeface="Times New Roman" panose="02020603050405020304" pitchFamily="18" charset="0"/>
              </a:rPr>
              <a:t>linking opportunities</a:t>
            </a:r>
            <a:r>
              <a:rPr lang="en-GB" sz="1100" kern="100" dirty="0">
                <a:effectLst/>
                <a:ea typeface="Calibri" panose="020F0502020204030204" pitchFamily="34" charset="0"/>
                <a:cs typeface="Times New Roman" panose="02020603050405020304" pitchFamily="18" charset="0"/>
              </a:rPr>
              <a:t>.</a:t>
            </a:r>
            <a:br>
              <a:rPr lang="nl-NL" sz="1100" kern="100" dirty="0">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3.	Conduct research into how procedural (in)justice manifests itself in energy transition processes. </a:t>
            </a:r>
            <a:r>
              <a:rPr lang="en-GB" sz="1100" u="sng" kern="100" dirty="0">
                <a:effectLst/>
                <a:ea typeface="Calibri" panose="020F0502020204030204" pitchFamily="34" charset="0"/>
                <a:cs typeface="Times New Roman" panose="02020603050405020304" pitchFamily="18" charset="0"/>
              </a:rPr>
              <a:t>How are residents involved </a:t>
            </a:r>
            <a:r>
              <a:rPr lang="en-GB" sz="1100" kern="100" dirty="0">
                <a:effectLst/>
                <a:ea typeface="Calibri" panose="020F0502020204030204" pitchFamily="34" charset="0"/>
                <a:cs typeface="Times New Roman" panose="02020603050405020304" pitchFamily="18" charset="0"/>
              </a:rPr>
              <a:t>in designing or implementing policy? What</a:t>
            </a:r>
            <a:br>
              <a:rPr lang="en-GB" sz="1100" kern="100" dirty="0">
                <a:effectLst/>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 	problems do they experience in doing so?</a:t>
            </a:r>
            <a:br>
              <a:rPr lang="nl-NL" sz="1100" kern="100" dirty="0">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4.	Conduct research into the </a:t>
            </a:r>
            <a:r>
              <a:rPr lang="en-GB" sz="1100" u="sng" kern="100" dirty="0">
                <a:effectLst/>
                <a:ea typeface="Calibri" panose="020F0502020204030204" pitchFamily="34" charset="0"/>
                <a:cs typeface="Times New Roman" panose="02020603050405020304" pitchFamily="18" charset="0"/>
              </a:rPr>
              <a:t>interaction </a:t>
            </a:r>
            <a:r>
              <a:rPr lang="en-GB" sz="1100" kern="100" dirty="0">
                <a:effectLst/>
                <a:ea typeface="Calibri" panose="020F0502020204030204" pitchFamily="34" charset="0"/>
                <a:cs typeface="Times New Roman" panose="02020603050405020304" pitchFamily="18" charset="0"/>
              </a:rPr>
              <a:t>between misrecognition, linkage opportunities and involvement in policy design or implementation. </a:t>
            </a:r>
            <a:br>
              <a:rPr lang="nl-NL" sz="1100" kern="100" dirty="0">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5.	</a:t>
            </a:r>
            <a:r>
              <a:rPr lang="en-GB" sz="1100" u="sng" kern="100" dirty="0">
                <a:effectLst/>
                <a:ea typeface="Calibri" panose="020F0502020204030204" pitchFamily="34" charset="0"/>
                <a:cs typeface="Times New Roman" panose="02020603050405020304" pitchFamily="18" charset="0"/>
              </a:rPr>
              <a:t>Designing solutions </a:t>
            </a:r>
            <a:r>
              <a:rPr lang="en-GB" sz="1100" kern="100" dirty="0">
                <a:effectLst/>
                <a:ea typeface="Calibri" panose="020F0502020204030204" pitchFamily="34" charset="0"/>
                <a:cs typeface="Times New Roman" panose="02020603050405020304" pitchFamily="18" charset="0"/>
              </a:rPr>
              <a:t>to the problems that the research from points 1-4 will point to.</a:t>
            </a:r>
            <a:br>
              <a:rPr lang="nl-NL" sz="1100" kern="100" dirty="0">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6.	Contribute to ensuring that governments, housing corporations, construction and engineering players and others </a:t>
            </a:r>
            <a:r>
              <a:rPr lang="en-GB" sz="1100" u="sng" kern="100" dirty="0">
                <a:effectLst/>
                <a:ea typeface="Calibri" panose="020F0502020204030204" pitchFamily="34" charset="0"/>
                <a:cs typeface="Times New Roman" panose="02020603050405020304" pitchFamily="18" charset="0"/>
              </a:rPr>
              <a:t>take up and implement </a:t>
            </a:r>
            <a:r>
              <a:rPr lang="en-GB" sz="1100" kern="100" dirty="0">
                <a:effectLst/>
                <a:ea typeface="Calibri" panose="020F0502020204030204" pitchFamily="34" charset="0"/>
                <a:cs typeface="Times New Roman" panose="02020603050405020304" pitchFamily="18" charset="0"/>
              </a:rPr>
              <a:t>the designed solutions. After</a:t>
            </a:r>
            <a:br>
              <a:rPr lang="en-GB" sz="1100" kern="100" dirty="0">
                <a:effectLst/>
                <a:ea typeface="Calibri" panose="020F0502020204030204" pitchFamily="34" charset="0"/>
                <a:cs typeface="Times New Roman" panose="02020603050405020304" pitchFamily="18" charset="0"/>
              </a:rPr>
            </a:br>
            <a:r>
              <a:rPr lang="en-GB" sz="1100" kern="100" dirty="0">
                <a:effectLst/>
                <a:ea typeface="Calibri" panose="020F0502020204030204" pitchFamily="34" charset="0"/>
                <a:cs typeface="Times New Roman" panose="02020603050405020304" pitchFamily="18" charset="0"/>
              </a:rPr>
              <a:t> 	all, they are able to generate actual impact that leads to a more equitable and therefore more effective energy transition.</a:t>
            </a:r>
            <a:endParaRPr lang="nl-NL" sz="1100" kern="100" dirty="0">
              <a:effectLst/>
              <a:ea typeface="Calibri" panose="020F0502020204030204" pitchFamily="34" charset="0"/>
              <a:cs typeface="Times New Roman" panose="02020603050405020304" pitchFamily="18" charset="0"/>
            </a:endParaRPr>
          </a:p>
          <a:p>
            <a:pPr marL="0" indent="0">
              <a:buNone/>
            </a:pPr>
            <a:endParaRPr lang="nl-NL" sz="1100" dirty="0">
              <a:solidFill>
                <a:srgbClr val="000000"/>
              </a:solidFill>
              <a:effectLst/>
              <a:ea typeface="Calibri" panose="020F0502020204030204" pitchFamily="34" charset="0"/>
            </a:endParaRPr>
          </a:p>
          <a:p>
            <a:pPr marL="0" indent="0">
              <a:lnSpc>
                <a:spcPct val="100000"/>
              </a:lnSpc>
              <a:spcBef>
                <a:spcPts val="0"/>
              </a:spcBef>
              <a:buNone/>
            </a:pPr>
            <a:endParaRPr lang="nl-NL" sz="1100" dirty="0"/>
          </a:p>
          <a:p>
            <a:pPr marL="0" indent="0">
              <a:lnSpc>
                <a:spcPct val="100000"/>
              </a:lnSpc>
              <a:spcBef>
                <a:spcPts val="0"/>
              </a:spcBef>
              <a:buNone/>
            </a:pPr>
            <a:endParaRPr lang="nl-NL" sz="1100" dirty="0"/>
          </a:p>
        </p:txBody>
      </p:sp>
    </p:spTree>
    <p:extLst>
      <p:ext uri="{BB962C8B-B14F-4D97-AF65-F5344CB8AC3E}">
        <p14:creationId xmlns:p14="http://schemas.microsoft.com/office/powerpoint/2010/main" val="167956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080" y="329184"/>
            <a:ext cx="6894576" cy="1783080"/>
          </a:xfrm>
        </p:spPr>
        <p:txBody>
          <a:bodyPr anchor="b">
            <a:normAutofit/>
          </a:bodyPr>
          <a:lstStyle/>
          <a:p>
            <a:r>
              <a:rPr lang="nl-NL" b="1" dirty="0" err="1"/>
              <a:t>Task</a:t>
            </a:r>
            <a:r>
              <a:rPr lang="nl-NL" b="1" dirty="0"/>
              <a:t>: </a:t>
            </a:r>
            <a:r>
              <a:rPr lang="nl-NL" b="1" dirty="0" err="1"/>
              <a:t>Local</a:t>
            </a:r>
            <a:r>
              <a:rPr lang="nl-NL" b="1" dirty="0"/>
              <a:t> Energy Systems</a:t>
            </a:r>
            <a:endParaRPr lang="en-GB" b="1" dirty="0"/>
          </a:p>
        </p:txBody>
      </p:sp>
      <p:sp>
        <p:nvSpPr>
          <p:cNvPr id="4" name="Tijdelijke aanduiding voor inhoud 3"/>
          <p:cNvSpPr>
            <a:spLocks noGrp="1"/>
          </p:cNvSpPr>
          <p:nvPr>
            <p:ph idx="1"/>
          </p:nvPr>
        </p:nvSpPr>
        <p:spPr>
          <a:xfrm>
            <a:off x="640080" y="2179574"/>
            <a:ext cx="6894576" cy="3483864"/>
          </a:xfrm>
        </p:spPr>
        <p:txBody>
          <a:bodyPr>
            <a:normAutofit/>
          </a:bodyPr>
          <a:lstStyle/>
          <a:p>
            <a:pPr marL="342900" lvl="0" indent="-342900">
              <a:lnSpc>
                <a:spcPct val="107000"/>
              </a:lnSpc>
              <a:buFont typeface="Symbol" panose="05050102010706020507" pitchFamily="18" charset="2"/>
              <a:buChar char=""/>
            </a:pPr>
            <a:r>
              <a:rPr lang="en-GB" sz="1200" kern="100" dirty="0">
                <a:effectLst/>
                <a:ea typeface="Calibri" panose="020F0502020204030204" pitchFamily="34" charset="0"/>
                <a:cs typeface="Times New Roman" panose="02020603050405020304" pitchFamily="18" charset="0"/>
              </a:rPr>
              <a:t>Does a local &amp; flexible energy system help to avoid the problem of grid congestion, and does it create public value for all stakeholders, including parties that do not always have easy access to such technical innovations?</a:t>
            </a:r>
            <a:endParaRPr lang="nl-NL" sz="12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effectLst/>
                <a:ea typeface="Calibri" panose="020F0502020204030204" pitchFamily="34" charset="0"/>
                <a:cs typeface="Times New Roman" panose="02020603050405020304" pitchFamily="18" charset="0"/>
              </a:rPr>
              <a:t>How do we deal with the challenge of connecting technical innovations to the socioeconomic context?</a:t>
            </a:r>
            <a:endParaRPr lang="nl-NL" sz="12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effectLst/>
                <a:ea typeface="Calibri" panose="020F0502020204030204" pitchFamily="34" charset="0"/>
                <a:cs typeface="Times New Roman" panose="02020603050405020304" pitchFamily="18" charset="0"/>
              </a:rPr>
              <a:t>How do we facilitate constructive collaboration between government, residents, businesses and science at a local level</a:t>
            </a:r>
            <a:endParaRPr lang="nl-NL"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effectLst/>
                <a:ea typeface="Calibri" panose="020F0502020204030204" pitchFamily="34" charset="0"/>
                <a:cs typeface="Times New Roman" panose="02020603050405020304" pitchFamily="18" charset="0"/>
              </a:rPr>
              <a:t>How could theory of change be developed to bridge the gap between scientific research and social issues in such a way that the Local Inclusive Future Energy (LIFE) platform is replicable, and an underlying business model is possible that is scalable in the market. </a:t>
            </a:r>
            <a:endParaRPr lang="nl-NL" sz="1200" kern="1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cs typeface="Times New Roman" panose="02020603050405020304" pitchFamily="18" charset="0"/>
              </a:rPr>
              <a:t>Could a technical digital twin that simulates the local grid be combined with a socio-economic </a:t>
            </a:r>
            <a:r>
              <a:rPr lang="en-GB" sz="1200" i="1" dirty="0">
                <a:effectLst/>
                <a:ea typeface="Calibri" panose="020F0502020204030204" pitchFamily="34" charset="0"/>
                <a:cs typeface="Times New Roman" panose="02020603050405020304" pitchFamily="18" charset="0"/>
              </a:rPr>
              <a:t>emulator</a:t>
            </a:r>
            <a:r>
              <a:rPr lang="en-GB" sz="1200" dirty="0">
                <a:effectLst/>
                <a:ea typeface="Calibri" panose="020F0502020204030204" pitchFamily="34" charset="0"/>
                <a:cs typeface="Times New Roman" panose="02020603050405020304" pitchFamily="18" charset="0"/>
              </a:rPr>
              <a:t> to better study and understand the long-term impact of the innovations envisioned, with which local policy and investment decisions can be tested. </a:t>
            </a:r>
            <a:endParaRPr lang="nl-NL" sz="800" dirty="0"/>
          </a:p>
        </p:txBody>
      </p:sp>
      <p:pic>
        <p:nvPicPr>
          <p:cNvPr id="7" name="Picture 6">
            <a:extLst>
              <a:ext uri="{FF2B5EF4-FFF2-40B4-BE49-F238E27FC236}">
                <a16:creationId xmlns:a16="http://schemas.microsoft.com/office/drawing/2014/main" id="{71BD8815-78D1-DEF2-F055-621530D69D34}"/>
              </a:ext>
            </a:extLst>
          </p:cNvPr>
          <p:cNvPicPr>
            <a:picLocks noChangeAspect="1"/>
          </p:cNvPicPr>
          <p:nvPr/>
        </p:nvPicPr>
        <p:blipFill>
          <a:blip r:embed="rId3"/>
          <a:stretch>
            <a:fillRect/>
          </a:stretch>
        </p:blipFill>
        <p:spPr>
          <a:xfrm>
            <a:off x="7863840" y="915169"/>
            <a:ext cx="4014216" cy="22579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a:extLst>
              <a:ext uri="{FF2B5EF4-FFF2-40B4-BE49-F238E27FC236}">
                <a16:creationId xmlns:a16="http://schemas.microsoft.com/office/drawing/2014/main" id="{73B1FAAD-60D9-5579-BAF3-A5565894552D}"/>
              </a:ext>
            </a:extLst>
          </p:cNvPr>
          <p:cNvPicPr>
            <a:picLocks noChangeAspect="1"/>
          </p:cNvPicPr>
          <p:nvPr/>
        </p:nvPicPr>
        <p:blipFill>
          <a:blip r:embed="rId4"/>
          <a:stretch>
            <a:fillRect/>
          </a:stretch>
        </p:blipFill>
        <p:spPr>
          <a:xfrm>
            <a:off x="7927341" y="4079193"/>
            <a:ext cx="3868926" cy="2176272"/>
          </a:xfrm>
          <a:prstGeom prst="roundRect">
            <a:avLst>
              <a:gd name="adj" fmla="val 4167"/>
            </a:avLst>
          </a:prstGeom>
          <a:solidFill>
            <a:srgbClr val="FFFFFF"/>
          </a:solidFill>
          <a:ln w="19050" cap="sq">
            <a:solidFill>
              <a:srgbClr val="7030A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85643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t>Task</a:t>
            </a:r>
            <a:r>
              <a:rPr lang="nl-NL" b="1" dirty="0"/>
              <a:t>: </a:t>
            </a:r>
            <a:r>
              <a:rPr lang="nl-NL" b="1" dirty="0" err="1"/>
              <a:t>Sustainable</a:t>
            </a:r>
            <a:r>
              <a:rPr lang="nl-NL" b="1" dirty="0"/>
              <a:t> Construction</a:t>
            </a:r>
            <a:endParaRPr lang="en-GB" b="1" dirty="0"/>
          </a:p>
        </p:txBody>
      </p:sp>
      <p:sp>
        <p:nvSpPr>
          <p:cNvPr id="3" name="Tijdelijke aanduiding voor inhoud 2"/>
          <p:cNvSpPr>
            <a:spLocks noGrp="1"/>
          </p:cNvSpPr>
          <p:nvPr>
            <p:ph idx="1"/>
          </p:nvPr>
        </p:nvSpPr>
        <p:spPr>
          <a:xfrm>
            <a:off x="838200" y="1393033"/>
            <a:ext cx="10515600" cy="5464967"/>
          </a:xfrm>
        </p:spPr>
        <p:txBody>
          <a:bodyPr>
            <a:noAutofit/>
          </a:bodyPr>
          <a:lstStyle/>
          <a:p>
            <a:pPr marL="0" indent="0">
              <a:lnSpc>
                <a:spcPct val="100000"/>
              </a:lnSpc>
              <a:spcBef>
                <a:spcPts val="0"/>
              </a:spcBef>
              <a:buNone/>
            </a:pPr>
            <a:r>
              <a:rPr lang="en-GB" sz="1200" dirty="0">
                <a:effectLst/>
                <a:ea typeface="Calibri" panose="020F0502020204030204" pitchFamily="34" charset="0"/>
                <a:cs typeface="Times New Roman" panose="02020603050405020304" pitchFamily="18" charset="0"/>
              </a:rPr>
              <a:t>Energy efficiency and circularity are important in the housing task in Southeast toward 2040 (50,000 new buildings, 35,000 major renovations). Inspired by Kate Raworth’s </a:t>
            </a:r>
            <a:r>
              <a:rPr lang="en-GB" sz="1200" dirty="0" err="1">
                <a:effectLst/>
                <a:ea typeface="Calibri" panose="020F0502020204030204" pitchFamily="34" charset="0"/>
                <a:cs typeface="Times New Roman" panose="02020603050405020304" pitchFamily="18" charset="0"/>
              </a:rPr>
              <a:t>Donet</a:t>
            </a:r>
            <a:r>
              <a:rPr lang="en-GB" sz="1200" dirty="0">
                <a:effectLst/>
                <a:ea typeface="Calibri" panose="020F0502020204030204" pitchFamily="34" charset="0"/>
                <a:cs typeface="Times New Roman" panose="02020603050405020304" pitchFamily="18" charset="0"/>
              </a:rPr>
              <a:t>, ecological sustainability should go hand in hand with social sustainability, housing construction for broad prosperity. For both new construction and renovation, we want to investigate and test how bio-based materials and industrial upscaling can ensure circular and cost-effective (re)construction.</a:t>
            </a:r>
          </a:p>
          <a:p>
            <a:pPr marL="0" indent="0">
              <a:lnSpc>
                <a:spcPct val="100000"/>
              </a:lnSpc>
              <a:spcBef>
                <a:spcPts val="0"/>
              </a:spcBef>
              <a:buNone/>
            </a:pPr>
            <a:r>
              <a:rPr lang="en-GB" sz="1200" dirty="0">
                <a:effectLst/>
                <a:ea typeface="Calibri" panose="020F0502020204030204" pitchFamily="34" charset="0"/>
                <a:cs typeface="Times New Roman" panose="02020603050405020304" pitchFamily="18" charset="0"/>
              </a:rPr>
              <a:t> </a:t>
            </a:r>
          </a:p>
          <a:p>
            <a:pPr marL="0" indent="0">
              <a:lnSpc>
                <a:spcPct val="100000"/>
              </a:lnSpc>
              <a:spcBef>
                <a:spcPts val="0"/>
              </a:spcBef>
              <a:buNone/>
            </a:pPr>
            <a:r>
              <a:rPr lang="en-GB" sz="1200" dirty="0">
                <a:effectLst/>
                <a:ea typeface="Calibri" panose="020F0502020204030204" pitchFamily="34" charset="0"/>
                <a:cs typeface="Times New Roman" panose="02020603050405020304" pitchFamily="18" charset="0"/>
              </a:rPr>
              <a:t>For new construction, ambitious climate targets have been agreed upon at the European level. Specifically in renovation, there is much room for learning and innovation. Effectiveness and efficiency play a major role here, in addition to comprehensibility and financing/subsidies for housing corporations and </a:t>
            </a:r>
            <a:r>
              <a:rPr lang="en-GB" sz="1200" dirty="0" err="1">
                <a:effectLst/>
                <a:ea typeface="Calibri" panose="020F0502020204030204" pitchFamily="34" charset="0"/>
                <a:cs typeface="Times New Roman" panose="02020603050405020304" pitchFamily="18" charset="0"/>
              </a:rPr>
              <a:t>VvE’s</a:t>
            </a:r>
            <a:r>
              <a:rPr lang="en-GB" sz="1200" dirty="0">
                <a:effectLst/>
                <a:ea typeface="Calibri" panose="020F0502020204030204" pitchFamily="34" charset="0"/>
                <a:cs typeface="Times New Roman" panose="02020603050405020304" pitchFamily="18" charset="0"/>
              </a:rPr>
              <a:t>. In addition to economic arguments, technical arguments often play a major role in policy discussions because major technical modifications are required to, for example, get off gas. If more than 25% of a building is adapted, then this is a renovation that needs to comply with BENG regulations (more info). There are issues, especially with the energy transition in underprivileged neighbourhoods, as issues of equity, choice, simple concepts, and financing. These need to be considered when relieving low-income residents with limited time and organizational power. Currently, in Southeast, various municipal management teams, neighbourhood organizations, </a:t>
            </a:r>
            <a:r>
              <a:rPr lang="en-GB" sz="1200" dirty="0" err="1">
                <a:effectLst/>
                <a:ea typeface="Calibri" panose="020F0502020204030204" pitchFamily="34" charset="0"/>
                <a:cs typeface="Times New Roman" panose="02020603050405020304" pitchFamily="18" charset="0"/>
              </a:rPr>
              <a:t>VvE’s</a:t>
            </a:r>
            <a:r>
              <a:rPr lang="en-GB" sz="1200" dirty="0">
                <a:effectLst/>
                <a:ea typeface="Calibri" panose="020F0502020204030204" pitchFamily="34" charset="0"/>
                <a:cs typeface="Times New Roman" panose="02020603050405020304" pitchFamily="18" charset="0"/>
              </a:rPr>
              <a:t>, corporations and architects work together. First steps have been taken to build on in the living lab </a:t>
            </a:r>
            <a:r>
              <a:rPr lang="en-GB" sz="1200" dirty="0" err="1">
                <a:effectLst/>
                <a:ea typeface="Calibri" panose="020F0502020204030204" pitchFamily="34" charset="0"/>
                <a:cs typeface="Times New Roman" panose="02020603050405020304" pitchFamily="18" charset="0"/>
              </a:rPr>
              <a:t>Demowoning</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Reigersbos</a:t>
            </a:r>
            <a:r>
              <a:rPr lang="en-GB" sz="1200" dirty="0">
                <a:effectLst/>
                <a:ea typeface="Calibri" panose="020F0502020204030204" pitchFamily="34" charset="0"/>
                <a:cs typeface="Times New Roman" panose="02020603050405020304" pitchFamily="18" charset="0"/>
              </a:rPr>
              <a:t>.</a:t>
            </a:r>
          </a:p>
          <a:p>
            <a:pPr marL="0" indent="0">
              <a:lnSpc>
                <a:spcPct val="100000"/>
              </a:lnSpc>
              <a:spcBef>
                <a:spcPts val="0"/>
              </a:spcBef>
              <a:buNone/>
            </a:pPr>
            <a:endParaRPr lang="en-GB" sz="12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en-GB" sz="1200" kern="100" dirty="0">
                <a:effectLst/>
                <a:ea typeface="Calibri" panose="020F0502020204030204" pitchFamily="34" charset="0"/>
                <a:cs typeface="Times New Roman" panose="02020603050405020304" pitchFamily="18" charset="0"/>
              </a:rPr>
              <a:t>We will build a complete package (value proposition), which meets our predefined technical, financial and social success criteria: on the </a:t>
            </a:r>
            <a:r>
              <a:rPr lang="en-GB" sz="1200" u="sng" kern="100" dirty="0">
                <a:effectLst/>
                <a:ea typeface="Calibri" panose="020F0502020204030204" pitchFamily="34" charset="0"/>
                <a:cs typeface="Times New Roman" panose="02020603050405020304" pitchFamily="18" charset="0"/>
              </a:rPr>
              <a:t>technical side</a:t>
            </a:r>
            <a:r>
              <a:rPr lang="en-GB" sz="1200" kern="100" dirty="0">
                <a:effectLst/>
                <a:ea typeface="Calibri" panose="020F0502020204030204" pitchFamily="34" charset="0"/>
                <a:cs typeface="Times New Roman" panose="02020603050405020304" pitchFamily="18" charset="0"/>
              </a:rPr>
              <a:t>, success criteria are expressed in low CO2 emissions through: solar energy, gasless energy supply and façade renovation (requires monitoring of consumption and generation to validate CO2 reduction after retrofit). On the </a:t>
            </a:r>
            <a:r>
              <a:rPr lang="en-GB" sz="1200" u="sng" kern="100" dirty="0">
                <a:effectLst/>
                <a:ea typeface="Calibri" panose="020F0502020204030204" pitchFamily="34" charset="0"/>
                <a:cs typeface="Times New Roman" panose="02020603050405020304" pitchFamily="18" charset="0"/>
              </a:rPr>
              <a:t>financial </a:t>
            </a:r>
            <a:r>
              <a:rPr lang="en-GB" sz="1200" kern="100" dirty="0">
                <a:effectLst/>
                <a:ea typeface="Calibri" panose="020F0502020204030204" pitchFamily="34" charset="0"/>
                <a:cs typeface="Times New Roman" panose="02020603050405020304" pitchFamily="18" charset="0"/>
              </a:rPr>
              <a:t>side, success is expressed as a neutral housing cost guarantee for 30 years, through a collective loan with subsidies. On the </a:t>
            </a:r>
            <a:r>
              <a:rPr lang="en-GB" sz="1200" u="sng" kern="100" dirty="0">
                <a:effectLst/>
                <a:ea typeface="Calibri" panose="020F0502020204030204" pitchFamily="34" charset="0"/>
                <a:cs typeface="Times New Roman" panose="02020603050405020304" pitchFamily="18" charset="0"/>
              </a:rPr>
              <a:t>social </a:t>
            </a:r>
            <a:r>
              <a:rPr lang="en-GB" sz="1200" kern="100" dirty="0">
                <a:effectLst/>
                <a:ea typeface="Calibri" panose="020F0502020204030204" pitchFamily="34" charset="0"/>
                <a:cs typeface="Times New Roman" panose="02020603050405020304" pitchFamily="18" charset="0"/>
              </a:rPr>
              <a:t>side, success criteria are expressed in terms of health and comfort (performance guarantee), through monitoring, maintenance and research, after completion. </a:t>
            </a:r>
          </a:p>
          <a:p>
            <a:pPr marL="0" indent="0">
              <a:lnSpc>
                <a:spcPct val="100000"/>
              </a:lnSpc>
              <a:spcBef>
                <a:spcPts val="0"/>
              </a:spcBef>
              <a:buNone/>
            </a:pPr>
            <a:endParaRPr lang="en-GB" sz="1200"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en-GB" sz="1200" b="1" dirty="0">
                <a:effectLst/>
                <a:ea typeface="Calibri" panose="020F0502020204030204" pitchFamily="34" charset="0"/>
                <a:cs typeface="Times New Roman" panose="02020603050405020304" pitchFamily="18" charset="0"/>
              </a:rPr>
              <a:t>Key challenges:</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1) Cost reduction through industrial scale-up. How to achieve this? Classify housing stock, pre-design solutions, facades-as-a-service. </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2) Risk reduction of private capital. Risk spreading in portfolio buildings with lower energy saving potential and higher energy savings potential.</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3) Use of local labour; local (and biogenic) materials and electrical equipment to lift building material.</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4) Collective purchasing (municipal procurement) reduces number of contracts and transaction costs and understandability of concepts. Stronger bargaining power, more interesting financial and regulatory terms.</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5) Direct similar level of insulation at neighbourhood level for sustainability of local residual heat networks. </a:t>
            </a:r>
            <a:endParaRPr lang="nl-NL" sz="1200"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endParaRPr lang="en-GB"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03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t>Task</a:t>
            </a:r>
            <a:r>
              <a:rPr lang="nl-NL" b="1" dirty="0"/>
              <a:t>: </a:t>
            </a:r>
            <a:r>
              <a:rPr lang="nl-NL" b="1" dirty="0" err="1"/>
              <a:t>Sustainable</a:t>
            </a:r>
            <a:r>
              <a:rPr lang="nl-NL" b="1" dirty="0"/>
              <a:t>, </a:t>
            </a:r>
            <a:r>
              <a:rPr lang="nl-NL" b="1" dirty="0" err="1"/>
              <a:t>Reliable</a:t>
            </a:r>
            <a:r>
              <a:rPr lang="nl-NL" b="1" dirty="0"/>
              <a:t> </a:t>
            </a:r>
            <a:r>
              <a:rPr lang="nl-NL" b="1" dirty="0" err="1"/>
              <a:t>and</a:t>
            </a:r>
            <a:r>
              <a:rPr lang="nl-NL" b="1" dirty="0"/>
              <a:t> </a:t>
            </a:r>
            <a:r>
              <a:rPr lang="nl-NL" b="1" dirty="0" err="1"/>
              <a:t>affordable</a:t>
            </a:r>
            <a:r>
              <a:rPr lang="nl-NL" b="1" dirty="0"/>
              <a:t> heat</a:t>
            </a:r>
            <a:endParaRPr lang="en-GB" b="1" dirty="0"/>
          </a:p>
        </p:txBody>
      </p:sp>
      <p:sp>
        <p:nvSpPr>
          <p:cNvPr id="4" name="Tijdelijke aanduiding voor inhoud 2"/>
          <p:cNvSpPr txBox="1">
            <a:spLocks/>
          </p:cNvSpPr>
          <p:nvPr/>
        </p:nvSpPr>
        <p:spPr>
          <a:xfrm>
            <a:off x="701040" y="125333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200" kern="100" dirty="0">
                <a:effectLst/>
                <a:ea typeface="Calibri" panose="020F0502020204030204" pitchFamily="34" charset="0"/>
                <a:cs typeface="Times New Roman" panose="02020603050405020304" pitchFamily="18" charset="0"/>
              </a:rPr>
              <a:t>Amsterdam Southeast has ample potential for use of </a:t>
            </a:r>
            <a:r>
              <a:rPr lang="en-GB" sz="1200" b="1" kern="100" dirty="0">
                <a:effectLst/>
                <a:ea typeface="Calibri" panose="020F0502020204030204" pitchFamily="34" charset="0"/>
                <a:cs typeface="Times New Roman" panose="02020603050405020304" pitchFamily="18" charset="0"/>
              </a:rPr>
              <a:t>data centre waste heat</a:t>
            </a:r>
            <a:r>
              <a:rPr lang="en-GB" sz="1200" kern="100" dirty="0">
                <a:effectLst/>
                <a:ea typeface="Calibri" panose="020F0502020204030204" pitchFamily="34" charset="0"/>
                <a:cs typeface="Times New Roman" panose="02020603050405020304" pitchFamily="18" charset="0"/>
              </a:rPr>
              <a:t>, </a:t>
            </a:r>
            <a:r>
              <a:rPr lang="en-GB" sz="1200" b="1" kern="100" dirty="0">
                <a:effectLst/>
                <a:ea typeface="Calibri" panose="020F0502020204030204" pitchFamily="34" charset="0"/>
                <a:cs typeface="Times New Roman" panose="02020603050405020304" pitchFamily="18" charset="0"/>
              </a:rPr>
              <a:t>TES </a:t>
            </a:r>
            <a:r>
              <a:rPr lang="en-GB" sz="1200" kern="100" dirty="0">
                <a:effectLst/>
                <a:ea typeface="Calibri" panose="020F0502020204030204" pitchFamily="34" charset="0"/>
                <a:cs typeface="Times New Roman" panose="02020603050405020304" pitchFamily="18" charset="0"/>
              </a:rPr>
              <a:t>and </a:t>
            </a:r>
            <a:r>
              <a:rPr lang="en-GB" sz="1200" b="1" kern="100" dirty="0" err="1">
                <a:effectLst/>
                <a:ea typeface="Calibri" panose="020F0502020204030204" pitchFamily="34" charset="0"/>
                <a:cs typeface="Times New Roman" panose="02020603050405020304" pitchFamily="18" charset="0"/>
              </a:rPr>
              <a:t>aquatermia</a:t>
            </a:r>
            <a:r>
              <a:rPr lang="en-GB" sz="1200" kern="100" dirty="0">
                <a:effectLst/>
                <a:ea typeface="Calibri" panose="020F0502020204030204" pitchFamily="34" charset="0"/>
                <a:cs typeface="Times New Roman" panose="02020603050405020304" pitchFamily="18" charset="0"/>
              </a:rPr>
              <a:t>. The </a:t>
            </a:r>
            <a:r>
              <a:rPr lang="en-GB" sz="1200" b="1" kern="100" dirty="0">
                <a:effectLst/>
                <a:ea typeface="Calibri" panose="020F0502020204030204" pitchFamily="34" charset="0"/>
                <a:cs typeface="Times New Roman" panose="02020603050405020304" pitchFamily="18" charset="0"/>
              </a:rPr>
              <a:t>existing district heating </a:t>
            </a:r>
            <a:r>
              <a:rPr lang="en-GB" sz="1200" kern="100" dirty="0">
                <a:effectLst/>
                <a:ea typeface="Calibri" panose="020F0502020204030204" pitchFamily="34" charset="0"/>
                <a:cs typeface="Times New Roman" panose="02020603050405020304" pitchFamily="18" charset="0"/>
              </a:rPr>
              <a:t>network is also being expanded. Both for the 38,000 newly built homes and existing building, new heat systems must become available. Here, local and interlocal, individual and collective systems are developed and possible linked. Next to this natural gas supplies will be replaced for sustainable heat solutions, such as air- and ground heat pumps, low or high temperature heat networks or hybrid systems. </a:t>
            </a:r>
            <a:endParaRPr lang="nl-NL" sz="12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kern="100" dirty="0">
                <a:effectLst/>
                <a:ea typeface="Calibri" panose="020F0502020204030204" pitchFamily="34" charset="0"/>
                <a:cs typeface="Times New Roman" panose="02020603050405020304" pitchFamily="18" charset="0"/>
              </a:rPr>
              <a:t>These become available directly through the realization of new installations and physical networks connection, indirectly by mitigating risks through policy instruments, process agreements or through demand articulation, and achieving or increasing price reduction and sustainability and availability performance.  </a:t>
            </a:r>
            <a:endParaRPr lang="nl-NL" sz="12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kern="100" dirty="0">
                <a:effectLst/>
                <a:ea typeface="Calibri" panose="020F0502020204030204" pitchFamily="34" charset="0"/>
                <a:cs typeface="Times New Roman" panose="02020603050405020304" pitchFamily="18" charset="0"/>
              </a:rPr>
              <a:t>Most of the technologies have an impact on the electricity consumption at the neighbourhood level. Given the limited capacity of the electricity grid, the natural gas transition requires the integrated design and management of the deployment of different energy carriers and energy assets at the district level. This to reduce peak demand and through this avoid the expansion or construction of new infrastructure. </a:t>
            </a:r>
            <a:endParaRPr lang="nl-NL" sz="12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kern="100" dirty="0">
                <a:effectLst/>
                <a:ea typeface="Calibri" panose="020F0502020204030204" pitchFamily="34" charset="0"/>
                <a:cs typeface="Times New Roman" panose="02020603050405020304" pitchFamily="18" charset="0"/>
              </a:rPr>
              <a:t>The introduction of these systems benefits from identifying the right delineation of systems and buildings, considering business cases, governance structures and support. For the city and district, the introduction of a new heat supply system is at the same time a moment for rearrangement of the energy system with respect to current and future cost and benefit distribution and (civil/public/private) control of the heat system. Given the typical local character of heat networks and the impact behind the front of existing users, it is thus also necessary and promising to put support at the centre of the transition.</a:t>
            </a:r>
            <a:endParaRPr lang="nl-NL" sz="12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kern="100" dirty="0">
                <a:effectLst/>
                <a:ea typeface="Calibri" panose="020F0502020204030204" pitchFamily="34" charset="0"/>
                <a:cs typeface="Times New Roman" panose="02020603050405020304" pitchFamily="18" charset="0"/>
              </a:rPr>
              <a:t>Main tasks:</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Technical integration of sources and networks with different temperature regimes </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Optimization strategies for different sources and network topologies </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Spatial integration and public acceptance of heat transfer stations</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Underground incorporation of heat networks, impact electric grid of different configurations of auxiliary energy </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Tariff development through the new heat law (public)</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Governance heat networks (civil, public, private)</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Support for local heat networks</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How do you connect low, medium and high temperature networks in a grid so that medium temperature, such as geothermal, can also be plugged in later (10 years from now)?</a:t>
            </a:r>
            <a:br>
              <a:rPr lang="nl-NL" sz="1200" kern="100" dirty="0">
                <a:ea typeface="Calibri" panose="020F0502020204030204" pitchFamily="34" charset="0"/>
                <a:cs typeface="Times New Roman" panose="02020603050405020304" pitchFamily="18" charset="0"/>
              </a:rPr>
            </a:br>
            <a:r>
              <a:rPr lang="en-GB" sz="1200" kern="100" dirty="0">
                <a:effectLst/>
                <a:ea typeface="Calibri" panose="020F0502020204030204" pitchFamily="34" charset="0"/>
                <a:cs typeface="Times New Roman" panose="02020603050405020304" pitchFamily="18" charset="0"/>
              </a:rPr>
              <a:t>How to implement heat grids with citizen consultation </a:t>
            </a:r>
            <a:endParaRPr lang="nl-NL" sz="1200" kern="10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l-NL" sz="1200" dirty="0"/>
          </a:p>
          <a:p>
            <a:pPr marL="0" indent="0">
              <a:buFont typeface="Arial" panose="020B0604020202020204" pitchFamily="34" charset="0"/>
              <a:buNone/>
            </a:pPr>
            <a:endParaRPr lang="en-GB" sz="1200" dirty="0"/>
          </a:p>
        </p:txBody>
      </p:sp>
    </p:spTree>
    <p:extLst>
      <p:ext uri="{BB962C8B-B14F-4D97-AF65-F5344CB8AC3E}">
        <p14:creationId xmlns:p14="http://schemas.microsoft.com/office/powerpoint/2010/main" val="67558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00461" y="1693917"/>
            <a:ext cx="3157558" cy="3185487"/>
          </a:xfrm>
          <a:prstGeom prst="rect">
            <a:avLst/>
          </a:prstGeom>
          <a:noFill/>
          <a:ln>
            <a:solidFill>
              <a:schemeClr val="tx1"/>
            </a:solidFill>
          </a:ln>
        </p:spPr>
        <p:txBody>
          <a:bodyPr wrap="square" rtlCol="0">
            <a:spAutoFit/>
          </a:bodyPr>
          <a:lstStyle/>
          <a:p>
            <a:r>
              <a:rPr lang="nl-NL" sz="1400" dirty="0"/>
              <a:t>Smart </a:t>
            </a:r>
            <a:r>
              <a:rPr lang="nl-NL" sz="1400" dirty="0" err="1"/>
              <a:t>Local</a:t>
            </a:r>
            <a:r>
              <a:rPr lang="nl-NL" sz="1400" dirty="0"/>
              <a:t> Energy Systems (</a:t>
            </a:r>
            <a:r>
              <a:rPr lang="nl-NL" sz="1400" dirty="0" err="1"/>
              <a:t>electricity</a:t>
            </a:r>
            <a:r>
              <a:rPr lang="nl-NL" sz="1400" dirty="0"/>
              <a:t>)</a:t>
            </a:r>
            <a:endParaRPr lang="nl-NL" sz="1400" dirty="0">
              <a:solidFill>
                <a:srgbClr val="FF0000"/>
              </a:solidFill>
            </a:endParaRPr>
          </a:p>
          <a:p>
            <a:pPr marL="285750" indent="-285750">
              <a:buFont typeface="+mj-lt"/>
              <a:buAutoNum type="arabicPeriod"/>
            </a:pPr>
            <a:r>
              <a:rPr lang="nl-NL" sz="1100" dirty="0"/>
              <a:t>A </a:t>
            </a:r>
            <a:r>
              <a:rPr lang="nl-NL" sz="1100" dirty="0" err="1"/>
              <a:t>local</a:t>
            </a:r>
            <a:r>
              <a:rPr lang="nl-NL" sz="1100" dirty="0"/>
              <a:t> </a:t>
            </a:r>
            <a:r>
              <a:rPr lang="nl-NL" sz="1100" dirty="0" err="1"/>
              <a:t>and</a:t>
            </a:r>
            <a:r>
              <a:rPr lang="nl-NL" sz="1100" dirty="0"/>
              <a:t> </a:t>
            </a:r>
            <a:r>
              <a:rPr lang="nl-NL" sz="1100" dirty="0" err="1"/>
              <a:t>flexible</a:t>
            </a:r>
            <a:r>
              <a:rPr lang="nl-NL" sz="1100" dirty="0"/>
              <a:t> energy system </a:t>
            </a:r>
            <a:r>
              <a:rPr lang="nl-NL" sz="1100" dirty="0" err="1"/>
              <a:t>with</a:t>
            </a:r>
            <a:r>
              <a:rPr lang="nl-NL" sz="1100" dirty="0"/>
              <a:t> more </a:t>
            </a:r>
            <a:r>
              <a:rPr lang="nl-NL" sz="1100" dirty="0" err="1"/>
              <a:t>self-organization</a:t>
            </a:r>
            <a:r>
              <a:rPr lang="nl-NL" sz="1100" dirty="0"/>
              <a:t>, more PV </a:t>
            </a:r>
            <a:r>
              <a:rPr lang="nl-NL" sz="1100" dirty="0" err="1"/>
              <a:t>and</a:t>
            </a:r>
            <a:r>
              <a:rPr lang="nl-NL" sz="1100" dirty="0"/>
              <a:t> </a:t>
            </a:r>
            <a:r>
              <a:rPr lang="nl-NL" sz="1100" dirty="0" err="1"/>
              <a:t>lower</a:t>
            </a:r>
            <a:r>
              <a:rPr lang="nl-NL" sz="1100" dirty="0"/>
              <a:t> </a:t>
            </a:r>
            <a:r>
              <a:rPr lang="nl-NL" sz="1100" dirty="0" err="1"/>
              <a:t>costs</a:t>
            </a:r>
            <a:endParaRPr lang="nl-NL" sz="1100" dirty="0"/>
          </a:p>
          <a:p>
            <a:pPr marL="285750" indent="-285750">
              <a:buFont typeface="+mj-lt"/>
              <a:buAutoNum type="arabicPeriod"/>
            </a:pPr>
            <a:r>
              <a:rPr lang="nl-NL" sz="1100" dirty="0" err="1"/>
              <a:t>Less</a:t>
            </a:r>
            <a:r>
              <a:rPr lang="nl-NL" sz="1100" dirty="0"/>
              <a:t> </a:t>
            </a:r>
            <a:r>
              <a:rPr lang="nl-NL" sz="1100" dirty="0" err="1"/>
              <a:t>grid</a:t>
            </a:r>
            <a:r>
              <a:rPr lang="nl-NL" sz="1100" dirty="0"/>
              <a:t> </a:t>
            </a:r>
            <a:r>
              <a:rPr lang="nl-NL" sz="1100" dirty="0" err="1"/>
              <a:t>congestion</a:t>
            </a:r>
            <a:r>
              <a:rPr lang="nl-NL" sz="1100" dirty="0"/>
              <a:t> </a:t>
            </a:r>
            <a:r>
              <a:rPr lang="nl-NL" sz="1100" dirty="0" err="1"/>
              <a:t>with</a:t>
            </a:r>
            <a:r>
              <a:rPr lang="nl-NL" sz="1100" dirty="0"/>
              <a:t> more public </a:t>
            </a:r>
            <a:r>
              <a:rPr lang="nl-NL" sz="1100" dirty="0" err="1"/>
              <a:t>value</a:t>
            </a:r>
            <a:r>
              <a:rPr lang="nl-NL" sz="1100" dirty="0"/>
              <a:t> </a:t>
            </a:r>
            <a:r>
              <a:rPr lang="nl-NL" sz="1100" dirty="0" err="1"/>
              <a:t>for</a:t>
            </a:r>
            <a:r>
              <a:rPr lang="nl-NL" sz="1100" dirty="0"/>
              <a:t> </a:t>
            </a:r>
            <a:r>
              <a:rPr lang="nl-NL" sz="1100" dirty="0" err="1"/>
              <a:t>all</a:t>
            </a:r>
            <a:r>
              <a:rPr lang="nl-NL" sz="1100" dirty="0"/>
              <a:t> stakeholders</a:t>
            </a:r>
          </a:p>
          <a:p>
            <a:pPr marL="285750" indent="-285750">
              <a:buFont typeface="+mj-lt"/>
              <a:buAutoNum type="arabicPeriod"/>
            </a:pPr>
            <a:r>
              <a:rPr lang="nl-NL" sz="1100" dirty="0"/>
              <a:t>How </a:t>
            </a:r>
            <a:r>
              <a:rPr lang="nl-NL" sz="1100" dirty="0" err="1"/>
              <a:t>will</a:t>
            </a:r>
            <a:r>
              <a:rPr lang="nl-NL" sz="1100" dirty="0"/>
              <a:t> </a:t>
            </a:r>
            <a:r>
              <a:rPr lang="nl-NL" sz="1100" dirty="0" err="1"/>
              <a:t>the</a:t>
            </a:r>
            <a:r>
              <a:rPr lang="nl-NL" sz="1100" dirty="0"/>
              <a:t> LIFE platform </a:t>
            </a:r>
            <a:r>
              <a:rPr lang="nl-NL" sz="1100" dirty="0" err="1"/>
              <a:t>be</a:t>
            </a:r>
            <a:r>
              <a:rPr lang="nl-NL" sz="1100" dirty="0"/>
              <a:t> </a:t>
            </a:r>
            <a:r>
              <a:rPr lang="nl-NL" sz="1100" dirty="0" err="1"/>
              <a:t>replicable</a:t>
            </a:r>
            <a:r>
              <a:rPr lang="nl-NL" sz="1100" dirty="0"/>
              <a:t> </a:t>
            </a:r>
            <a:r>
              <a:rPr lang="nl-NL" sz="1100" dirty="0" err="1"/>
              <a:t>and</a:t>
            </a:r>
            <a:r>
              <a:rPr lang="nl-NL" sz="1100" dirty="0"/>
              <a:t> </a:t>
            </a:r>
            <a:r>
              <a:rPr lang="nl-NL" sz="1100" dirty="0" err="1"/>
              <a:t>scalable</a:t>
            </a:r>
            <a:r>
              <a:rPr lang="nl-NL" sz="1100" dirty="0"/>
              <a:t>?</a:t>
            </a:r>
          </a:p>
          <a:p>
            <a:pPr marL="285750" indent="-285750">
              <a:buFont typeface="+mj-lt"/>
              <a:buAutoNum type="arabicPeriod"/>
            </a:pPr>
            <a:r>
              <a:rPr lang="nl-NL" sz="1100" dirty="0" err="1"/>
              <a:t>Better</a:t>
            </a:r>
            <a:r>
              <a:rPr lang="nl-NL" sz="1100" dirty="0"/>
              <a:t> </a:t>
            </a:r>
            <a:r>
              <a:rPr lang="nl-NL" sz="1100" dirty="0" err="1"/>
              <a:t>connection</a:t>
            </a:r>
            <a:r>
              <a:rPr lang="nl-NL" sz="1100" dirty="0"/>
              <a:t> </a:t>
            </a:r>
            <a:r>
              <a:rPr lang="nl-NL" sz="1100" dirty="0" err="1"/>
              <a:t>between</a:t>
            </a:r>
            <a:r>
              <a:rPr lang="nl-NL" sz="1100" dirty="0"/>
              <a:t> </a:t>
            </a:r>
            <a:r>
              <a:rPr lang="nl-NL" sz="1100" dirty="0" err="1"/>
              <a:t>technical</a:t>
            </a:r>
            <a:r>
              <a:rPr lang="nl-NL" sz="1100" dirty="0"/>
              <a:t> </a:t>
            </a:r>
            <a:r>
              <a:rPr lang="nl-NL" sz="1100" dirty="0" err="1"/>
              <a:t>innovation</a:t>
            </a:r>
            <a:r>
              <a:rPr lang="nl-NL" sz="1100" dirty="0"/>
              <a:t> </a:t>
            </a:r>
            <a:r>
              <a:rPr lang="nl-NL" sz="1100" dirty="0" err="1"/>
              <a:t>and</a:t>
            </a:r>
            <a:r>
              <a:rPr lang="nl-NL" sz="1100" dirty="0"/>
              <a:t> </a:t>
            </a:r>
            <a:r>
              <a:rPr lang="nl-NL" sz="1100" dirty="0" err="1"/>
              <a:t>the</a:t>
            </a:r>
            <a:r>
              <a:rPr lang="nl-NL" sz="1100" dirty="0"/>
              <a:t> </a:t>
            </a:r>
            <a:r>
              <a:rPr lang="nl-NL" sz="1100" dirty="0" err="1"/>
              <a:t>socio-economic</a:t>
            </a:r>
            <a:r>
              <a:rPr lang="nl-NL" sz="1100" dirty="0"/>
              <a:t> context, </a:t>
            </a:r>
            <a:r>
              <a:rPr lang="nl-NL" sz="1100" dirty="0" err="1"/>
              <a:t>through</a:t>
            </a:r>
            <a:r>
              <a:rPr lang="nl-NL" sz="1100" dirty="0"/>
              <a:t> </a:t>
            </a:r>
            <a:r>
              <a:rPr lang="nl-NL" sz="1100" dirty="0" err="1"/>
              <a:t>better</a:t>
            </a:r>
            <a:r>
              <a:rPr lang="nl-NL" sz="1100" dirty="0"/>
              <a:t> </a:t>
            </a:r>
            <a:r>
              <a:rPr lang="nl-NL" sz="1100" dirty="0" err="1"/>
              <a:t>collaboration</a:t>
            </a:r>
            <a:r>
              <a:rPr lang="nl-NL" sz="1100" dirty="0"/>
              <a:t> at </a:t>
            </a:r>
            <a:r>
              <a:rPr lang="nl-NL" sz="1100" dirty="0" err="1"/>
              <a:t>the</a:t>
            </a:r>
            <a:r>
              <a:rPr lang="nl-NL" sz="1100" dirty="0"/>
              <a:t> </a:t>
            </a:r>
            <a:r>
              <a:rPr lang="nl-NL" sz="1100" dirty="0" err="1"/>
              <a:t>local</a:t>
            </a:r>
            <a:r>
              <a:rPr lang="nl-NL" sz="1100" dirty="0"/>
              <a:t> level</a:t>
            </a:r>
          </a:p>
          <a:p>
            <a:endParaRPr lang="nl-NL" sz="1100" dirty="0"/>
          </a:p>
          <a:p>
            <a:endParaRPr lang="nl-NL" sz="1100" dirty="0"/>
          </a:p>
          <a:p>
            <a:pPr marL="285750" indent="-285750">
              <a:buFontTx/>
              <a:buChar char="-"/>
            </a:pPr>
            <a:endParaRPr lang="nl-NL" sz="1100" dirty="0"/>
          </a:p>
          <a:p>
            <a:pPr marL="285750" indent="-285750">
              <a:buFontTx/>
              <a:buChar char="-"/>
            </a:pPr>
            <a:endParaRPr lang="nl-NL" sz="1100" dirty="0"/>
          </a:p>
          <a:p>
            <a:pPr marL="285750" indent="-285750">
              <a:buFontTx/>
              <a:buChar char="-"/>
            </a:pPr>
            <a:endParaRPr lang="nl-NL" sz="1100" dirty="0"/>
          </a:p>
          <a:p>
            <a:pPr marL="285750" indent="-285750">
              <a:buFontTx/>
              <a:buChar char="-"/>
            </a:pPr>
            <a:endParaRPr lang="nl-NL" sz="1100" dirty="0"/>
          </a:p>
          <a:p>
            <a:pPr marL="285750" indent="-285750">
              <a:buFontTx/>
              <a:buChar char="-"/>
            </a:pPr>
            <a:endParaRPr lang="nl-NL" sz="1100" dirty="0"/>
          </a:p>
          <a:p>
            <a:pPr marL="285750" indent="-285750">
              <a:buFontTx/>
              <a:buChar char="-"/>
            </a:pPr>
            <a:endParaRPr lang="nl-NL" sz="1100" dirty="0"/>
          </a:p>
        </p:txBody>
      </p:sp>
      <p:sp>
        <p:nvSpPr>
          <p:cNvPr id="8" name="Tekstvak 7"/>
          <p:cNvSpPr txBox="1"/>
          <p:nvPr/>
        </p:nvSpPr>
        <p:spPr>
          <a:xfrm>
            <a:off x="4172320" y="1693916"/>
            <a:ext cx="3155579" cy="3400931"/>
          </a:xfrm>
          <a:prstGeom prst="rect">
            <a:avLst/>
          </a:prstGeom>
          <a:noFill/>
          <a:ln>
            <a:solidFill>
              <a:schemeClr val="tx1"/>
            </a:solidFill>
          </a:ln>
        </p:spPr>
        <p:txBody>
          <a:bodyPr wrap="square" rtlCol="0">
            <a:spAutoFit/>
          </a:bodyPr>
          <a:lstStyle/>
          <a:p>
            <a:r>
              <a:rPr lang="nl-NL" sz="1400" dirty="0" err="1"/>
              <a:t>Sustainable</a:t>
            </a:r>
            <a:r>
              <a:rPr lang="nl-NL" sz="1400" dirty="0"/>
              <a:t> </a:t>
            </a:r>
            <a:r>
              <a:rPr lang="nl-NL" sz="1400" dirty="0" err="1"/>
              <a:t>construction</a:t>
            </a:r>
            <a:endParaRPr lang="nl-NL" sz="1400" dirty="0"/>
          </a:p>
          <a:p>
            <a:endParaRPr lang="nl-NL" sz="1400" dirty="0"/>
          </a:p>
          <a:p>
            <a:pPr marL="285750" indent="-285750">
              <a:buFont typeface="+mj-lt"/>
              <a:buAutoNum type="arabicPeriod"/>
            </a:pPr>
            <a:r>
              <a:rPr lang="nl-NL" sz="1100" dirty="0" err="1"/>
              <a:t>Lower</a:t>
            </a:r>
            <a:r>
              <a:rPr lang="nl-NL" sz="1100" dirty="0"/>
              <a:t> </a:t>
            </a:r>
            <a:r>
              <a:rPr lang="nl-NL" sz="1100" dirty="0" err="1"/>
              <a:t>costs</a:t>
            </a:r>
            <a:r>
              <a:rPr lang="nl-NL" sz="1100" dirty="0"/>
              <a:t> </a:t>
            </a:r>
            <a:r>
              <a:rPr lang="nl-NL" sz="1100" dirty="0" err="1"/>
              <a:t>through</a:t>
            </a:r>
            <a:r>
              <a:rPr lang="nl-NL" sz="1100" dirty="0"/>
              <a:t> </a:t>
            </a:r>
            <a:r>
              <a:rPr lang="nl-NL" sz="1100" dirty="0" err="1"/>
              <a:t>industrial</a:t>
            </a:r>
            <a:r>
              <a:rPr lang="nl-NL" sz="1100" dirty="0"/>
              <a:t> </a:t>
            </a:r>
            <a:r>
              <a:rPr lang="nl-NL" sz="1100" dirty="0" err="1"/>
              <a:t>scale</a:t>
            </a:r>
            <a:r>
              <a:rPr lang="nl-NL" sz="1100" dirty="0"/>
              <a:t>-up</a:t>
            </a:r>
          </a:p>
          <a:p>
            <a:pPr marL="285750" indent="-285750">
              <a:buFont typeface="+mj-lt"/>
              <a:buAutoNum type="arabicPeriod"/>
            </a:pPr>
            <a:r>
              <a:rPr lang="nl-NL" sz="1100" dirty="0" err="1"/>
              <a:t>Lower</a:t>
            </a:r>
            <a:r>
              <a:rPr lang="nl-NL" sz="1100" dirty="0"/>
              <a:t> risk </a:t>
            </a:r>
            <a:r>
              <a:rPr lang="nl-NL" sz="1100" dirty="0" err="1"/>
              <a:t>for</a:t>
            </a:r>
            <a:r>
              <a:rPr lang="nl-NL" sz="1100" dirty="0"/>
              <a:t> private </a:t>
            </a:r>
            <a:r>
              <a:rPr lang="nl-NL" sz="1100" dirty="0" err="1"/>
              <a:t>capital</a:t>
            </a:r>
            <a:r>
              <a:rPr lang="nl-NL" sz="1100" dirty="0"/>
              <a:t> </a:t>
            </a:r>
            <a:r>
              <a:rPr lang="nl-NL" sz="1100" dirty="0" err="1"/>
              <a:t>through</a:t>
            </a:r>
            <a:r>
              <a:rPr lang="nl-NL" sz="1100" dirty="0"/>
              <a:t> portfolio </a:t>
            </a:r>
            <a:r>
              <a:rPr lang="nl-NL" sz="1100" dirty="0" err="1"/>
              <a:t>diversification</a:t>
            </a:r>
            <a:endParaRPr lang="nl-NL" sz="1100" dirty="0"/>
          </a:p>
          <a:p>
            <a:pPr marL="285750" indent="-285750">
              <a:buFont typeface="+mj-lt"/>
              <a:buAutoNum type="arabicPeriod"/>
            </a:pPr>
            <a:r>
              <a:rPr lang="nl-NL" sz="1100" dirty="0"/>
              <a:t>More </a:t>
            </a:r>
            <a:r>
              <a:rPr lang="nl-NL" sz="1100" dirty="0" err="1"/>
              <a:t>local</a:t>
            </a:r>
            <a:r>
              <a:rPr lang="nl-NL" sz="1100" dirty="0"/>
              <a:t> </a:t>
            </a:r>
            <a:r>
              <a:rPr lang="nl-NL" sz="1100" dirty="0" err="1"/>
              <a:t>labour</a:t>
            </a:r>
            <a:endParaRPr lang="nl-NL" sz="1100" dirty="0"/>
          </a:p>
          <a:p>
            <a:pPr marL="285750" indent="-285750">
              <a:buFont typeface="+mj-lt"/>
              <a:buAutoNum type="arabicPeriod"/>
            </a:pPr>
            <a:r>
              <a:rPr lang="nl-NL" sz="1100" dirty="0"/>
              <a:t>More </a:t>
            </a:r>
            <a:r>
              <a:rPr lang="nl-NL" sz="1100" dirty="0" err="1"/>
              <a:t>local</a:t>
            </a:r>
            <a:r>
              <a:rPr lang="nl-NL" sz="1100" dirty="0"/>
              <a:t> </a:t>
            </a:r>
            <a:r>
              <a:rPr lang="nl-NL" sz="1100" dirty="0" err="1"/>
              <a:t>materials</a:t>
            </a:r>
            <a:r>
              <a:rPr lang="nl-NL" sz="1100" dirty="0"/>
              <a:t> plus </a:t>
            </a:r>
            <a:r>
              <a:rPr lang="nl-NL" sz="1100" dirty="0" err="1"/>
              <a:t>electrical</a:t>
            </a:r>
            <a:r>
              <a:rPr lang="nl-NL" sz="1100" dirty="0"/>
              <a:t> equipment</a:t>
            </a:r>
          </a:p>
          <a:p>
            <a:pPr marL="285750" indent="-285750">
              <a:buFont typeface="+mj-lt"/>
              <a:buAutoNum type="arabicPeriod"/>
            </a:pPr>
            <a:r>
              <a:rPr lang="nl-NL" sz="1100" dirty="0" err="1"/>
              <a:t>Lower</a:t>
            </a:r>
            <a:r>
              <a:rPr lang="nl-NL" sz="1100" dirty="0"/>
              <a:t> </a:t>
            </a:r>
            <a:r>
              <a:rPr lang="nl-NL" sz="1100" dirty="0" err="1"/>
              <a:t>costs</a:t>
            </a:r>
            <a:r>
              <a:rPr lang="nl-NL" sz="1100" dirty="0"/>
              <a:t>, more </a:t>
            </a:r>
            <a:r>
              <a:rPr lang="nl-NL" sz="1100" dirty="0" err="1"/>
              <a:t>favourable</a:t>
            </a:r>
            <a:r>
              <a:rPr lang="nl-NL" sz="1100" dirty="0"/>
              <a:t> </a:t>
            </a:r>
            <a:r>
              <a:rPr lang="nl-NL" sz="1100" dirty="0" err="1"/>
              <a:t>conditions</a:t>
            </a:r>
            <a:r>
              <a:rPr lang="nl-NL" sz="1100" dirty="0"/>
              <a:t> </a:t>
            </a:r>
            <a:r>
              <a:rPr lang="nl-NL" sz="1100" dirty="0" err="1"/>
              <a:t>through</a:t>
            </a:r>
            <a:r>
              <a:rPr lang="nl-NL" sz="1100" dirty="0"/>
              <a:t> </a:t>
            </a:r>
            <a:r>
              <a:rPr lang="nl-NL" sz="1100" dirty="0" err="1"/>
              <a:t>collective</a:t>
            </a:r>
            <a:r>
              <a:rPr lang="nl-NL" sz="1100" dirty="0"/>
              <a:t> </a:t>
            </a:r>
            <a:r>
              <a:rPr lang="nl-NL" sz="1100" dirty="0" err="1"/>
              <a:t>purchasing</a:t>
            </a:r>
            <a:r>
              <a:rPr lang="nl-NL" sz="1100" dirty="0"/>
              <a:t> of </a:t>
            </a:r>
            <a:r>
              <a:rPr lang="nl-NL" sz="1100" dirty="0" err="1"/>
              <a:t>facades</a:t>
            </a:r>
            <a:endParaRPr lang="nl-NL" sz="1100" dirty="0"/>
          </a:p>
          <a:p>
            <a:pPr marL="285750" indent="-285750">
              <a:buFont typeface="+mj-lt"/>
              <a:buAutoNum type="arabicPeriod"/>
            </a:pPr>
            <a:r>
              <a:rPr lang="nl-NL" sz="1100" dirty="0" err="1"/>
              <a:t>Better</a:t>
            </a:r>
            <a:r>
              <a:rPr lang="nl-NL" sz="1100" dirty="0"/>
              <a:t> match of </a:t>
            </a:r>
            <a:r>
              <a:rPr lang="nl-NL" sz="1100" dirty="0" err="1"/>
              <a:t>insulation</a:t>
            </a:r>
            <a:r>
              <a:rPr lang="nl-NL" sz="1100" dirty="0"/>
              <a:t> levels </a:t>
            </a:r>
            <a:r>
              <a:rPr lang="nl-NL" sz="1100" dirty="0" err="1"/>
              <a:t>and</a:t>
            </a:r>
            <a:r>
              <a:rPr lang="nl-NL" sz="1100" dirty="0"/>
              <a:t> </a:t>
            </a:r>
            <a:r>
              <a:rPr lang="nl-NL" sz="1100" dirty="0" err="1"/>
              <a:t>local</a:t>
            </a:r>
            <a:r>
              <a:rPr lang="nl-NL" sz="1100" dirty="0"/>
              <a:t> heat </a:t>
            </a:r>
            <a:r>
              <a:rPr lang="nl-NL" sz="1100" dirty="0" err="1"/>
              <a:t>networks</a:t>
            </a:r>
            <a:r>
              <a:rPr lang="nl-NL" sz="1100" dirty="0"/>
              <a:t> </a:t>
            </a:r>
            <a:r>
              <a:rPr lang="nl-NL" sz="1100" dirty="0" err="1"/>
              <a:t>through</a:t>
            </a:r>
            <a:r>
              <a:rPr lang="nl-NL" sz="1100" dirty="0"/>
              <a:t> </a:t>
            </a:r>
            <a:r>
              <a:rPr lang="nl-NL" sz="1100" dirty="0" err="1"/>
              <a:t>direction</a:t>
            </a:r>
            <a:r>
              <a:rPr lang="nl-NL" sz="1100" dirty="0"/>
              <a:t> at </a:t>
            </a:r>
            <a:r>
              <a:rPr lang="nl-NL" sz="1100" dirty="0" err="1"/>
              <a:t>the</a:t>
            </a:r>
            <a:r>
              <a:rPr lang="nl-NL" sz="1100" dirty="0"/>
              <a:t> </a:t>
            </a:r>
            <a:r>
              <a:rPr lang="nl-NL" sz="1100" dirty="0" err="1"/>
              <a:t>neighbourhood</a:t>
            </a:r>
            <a:r>
              <a:rPr lang="nl-NL" sz="1100" dirty="0"/>
              <a:t> level</a:t>
            </a:r>
          </a:p>
          <a:p>
            <a:pPr marL="285750" indent="-285750">
              <a:buFont typeface="+mj-lt"/>
              <a:buAutoNum type="arabicPeriod"/>
            </a:pPr>
            <a:endParaRPr lang="nl-NL" sz="1100" dirty="0"/>
          </a:p>
          <a:p>
            <a:pPr marL="285750" indent="-285750">
              <a:buFont typeface="+mj-lt"/>
              <a:buAutoNum type="arabicPeriod"/>
            </a:pPr>
            <a:endParaRPr lang="nl-NL" sz="1100" dirty="0"/>
          </a:p>
          <a:p>
            <a:pPr marL="285750" indent="-285750">
              <a:buFont typeface="+mj-lt"/>
              <a:buAutoNum type="arabicPeriod"/>
            </a:pPr>
            <a:endParaRPr lang="nl-NL" sz="1100" dirty="0"/>
          </a:p>
          <a:p>
            <a:endParaRPr lang="nl-NL" sz="1100" dirty="0"/>
          </a:p>
          <a:p>
            <a:endParaRPr lang="nl-NL" sz="1100" dirty="0"/>
          </a:p>
          <a:p>
            <a:pPr marL="285750" indent="-285750">
              <a:buFontTx/>
              <a:buChar char="-"/>
            </a:pPr>
            <a:endParaRPr lang="nl-NL" sz="1100" dirty="0"/>
          </a:p>
          <a:p>
            <a:pPr marL="285750" indent="-285750">
              <a:buFontTx/>
              <a:buChar char="-"/>
            </a:pPr>
            <a:endParaRPr lang="en-GB" sz="1100" dirty="0"/>
          </a:p>
        </p:txBody>
      </p:sp>
      <p:sp>
        <p:nvSpPr>
          <p:cNvPr id="2" name="Titel 1"/>
          <p:cNvSpPr>
            <a:spLocks noGrp="1"/>
          </p:cNvSpPr>
          <p:nvPr>
            <p:ph type="title"/>
          </p:nvPr>
        </p:nvSpPr>
        <p:spPr>
          <a:xfrm>
            <a:off x="838200" y="365125"/>
            <a:ext cx="10515600" cy="666233"/>
          </a:xfrm>
        </p:spPr>
        <p:txBody>
          <a:bodyPr>
            <a:noAutofit/>
          </a:bodyPr>
          <a:lstStyle/>
          <a:p>
            <a:r>
              <a:rPr lang="en-GB" b="1" dirty="0"/>
              <a:t>Tasks: summary</a:t>
            </a:r>
          </a:p>
        </p:txBody>
      </p:sp>
      <p:sp>
        <p:nvSpPr>
          <p:cNvPr id="3" name="Tijdelijke aanduiding voor inhoud 2"/>
          <p:cNvSpPr>
            <a:spLocks noGrp="1"/>
          </p:cNvSpPr>
          <p:nvPr>
            <p:ph idx="1"/>
          </p:nvPr>
        </p:nvSpPr>
        <p:spPr>
          <a:xfrm>
            <a:off x="837077" y="1174677"/>
            <a:ext cx="9591040" cy="519240"/>
          </a:xfrm>
          <a:ln>
            <a:noFill/>
          </a:ln>
        </p:spPr>
        <p:txBody>
          <a:bodyPr>
            <a:noAutofit/>
          </a:bodyPr>
          <a:lstStyle/>
          <a:p>
            <a:pPr marL="0" indent="0">
              <a:lnSpc>
                <a:spcPct val="107000"/>
              </a:lnSpc>
              <a:spcAft>
                <a:spcPts val="800"/>
              </a:spcAft>
              <a:buNone/>
            </a:pPr>
            <a:r>
              <a:rPr lang="en-GB" sz="1100" i="1" kern="100" dirty="0">
                <a:effectLst/>
                <a:ea typeface="Calibri" panose="020F0502020204030204" pitchFamily="34" charset="0"/>
                <a:cs typeface="Times New Roman" panose="02020603050405020304" pitchFamily="18" charset="0"/>
              </a:rPr>
              <a:t>Disclaimer: these tasks are in line with the goals of the Program on Innovation and Sustainability of district </a:t>
            </a:r>
            <a:r>
              <a:rPr lang="en-GB" sz="1100" i="1" kern="100" dirty="0" err="1">
                <a:effectLst/>
                <a:ea typeface="Calibri" panose="020F0502020204030204" pitchFamily="34" charset="0"/>
                <a:cs typeface="Times New Roman" panose="02020603050405020304" pitchFamily="18" charset="0"/>
              </a:rPr>
              <a:t>Southeath</a:t>
            </a:r>
            <a:r>
              <a:rPr lang="en-GB" sz="1100" i="1" kern="100" dirty="0">
                <a:effectLst/>
                <a:ea typeface="Calibri" panose="020F0502020204030204" pitchFamily="34" charset="0"/>
                <a:cs typeface="Times New Roman" panose="02020603050405020304" pitchFamily="18" charset="0"/>
              </a:rPr>
              <a:t>. The Energy Lab is not responsible for achieving these goals, but contributes to them indirectly, by carrying out experiments, connecting parties and developing knowledge. </a:t>
            </a:r>
            <a:endParaRPr lang="nl-NL" sz="1100" i="1" kern="100" dirty="0">
              <a:effectLst/>
              <a:ea typeface="Calibri" panose="020F0502020204030204" pitchFamily="34" charset="0"/>
              <a:cs typeface="Times New Roman" panose="02020603050405020304" pitchFamily="18" charset="0"/>
            </a:endParaRPr>
          </a:p>
        </p:txBody>
      </p:sp>
      <p:sp>
        <p:nvSpPr>
          <p:cNvPr id="9" name="Tekstvak 8"/>
          <p:cNvSpPr txBox="1"/>
          <p:nvPr/>
        </p:nvSpPr>
        <p:spPr>
          <a:xfrm>
            <a:off x="7442201" y="1693916"/>
            <a:ext cx="3376850" cy="3354765"/>
          </a:xfrm>
          <a:prstGeom prst="rect">
            <a:avLst/>
          </a:prstGeom>
          <a:noFill/>
          <a:ln>
            <a:solidFill>
              <a:schemeClr val="tx1"/>
            </a:solidFill>
          </a:ln>
        </p:spPr>
        <p:txBody>
          <a:bodyPr wrap="square" rtlCol="0">
            <a:spAutoFit/>
          </a:bodyPr>
          <a:lstStyle/>
          <a:p>
            <a:r>
              <a:rPr lang="nl-NL" sz="1400" dirty="0" err="1"/>
              <a:t>Sustainable</a:t>
            </a:r>
            <a:r>
              <a:rPr lang="nl-NL" sz="1400" dirty="0"/>
              <a:t>, </a:t>
            </a:r>
            <a:r>
              <a:rPr lang="nl-NL" sz="1400" dirty="0" err="1"/>
              <a:t>reliable</a:t>
            </a:r>
            <a:r>
              <a:rPr lang="nl-NL" sz="1400" dirty="0"/>
              <a:t> </a:t>
            </a:r>
            <a:r>
              <a:rPr lang="nl-NL" sz="1400" dirty="0" err="1"/>
              <a:t>and</a:t>
            </a:r>
            <a:r>
              <a:rPr lang="nl-NL" sz="1400" dirty="0"/>
              <a:t> </a:t>
            </a:r>
            <a:r>
              <a:rPr lang="nl-NL" sz="1400" dirty="0" err="1"/>
              <a:t>affordable</a:t>
            </a:r>
            <a:r>
              <a:rPr lang="nl-NL" sz="1400" dirty="0"/>
              <a:t> heat</a:t>
            </a:r>
          </a:p>
          <a:p>
            <a:pPr marL="285750" indent="-285750">
              <a:buFont typeface="+mj-lt"/>
              <a:buAutoNum type="arabicPeriod"/>
            </a:pPr>
            <a:r>
              <a:rPr lang="nl-NL" sz="1100" dirty="0"/>
              <a:t>New heat systems </a:t>
            </a:r>
            <a:r>
              <a:rPr lang="nl-NL" sz="1100" dirty="0" err="1"/>
              <a:t>available</a:t>
            </a:r>
            <a:r>
              <a:rPr lang="nl-NL" sz="1100" dirty="0"/>
              <a:t> </a:t>
            </a:r>
            <a:r>
              <a:rPr lang="nl-NL" sz="1100" dirty="0" err="1"/>
              <a:t>for</a:t>
            </a:r>
            <a:r>
              <a:rPr lang="nl-NL" sz="1100" dirty="0"/>
              <a:t> new </a:t>
            </a:r>
            <a:r>
              <a:rPr lang="nl-NL" sz="1100" dirty="0" err="1"/>
              <a:t>construction</a:t>
            </a:r>
            <a:r>
              <a:rPr lang="nl-NL" sz="1100" dirty="0"/>
              <a:t> </a:t>
            </a:r>
            <a:r>
              <a:rPr lang="nl-NL" sz="1100" dirty="0" err="1"/>
              <a:t>and</a:t>
            </a:r>
            <a:r>
              <a:rPr lang="nl-NL" sz="1100" dirty="0"/>
              <a:t> </a:t>
            </a:r>
            <a:r>
              <a:rPr lang="nl-NL" sz="1100" dirty="0" err="1"/>
              <a:t>existing</a:t>
            </a:r>
            <a:r>
              <a:rPr lang="nl-NL" sz="1100" dirty="0"/>
              <a:t> buildings</a:t>
            </a:r>
          </a:p>
          <a:p>
            <a:pPr marL="285750" indent="-285750">
              <a:buFont typeface="+mj-lt"/>
              <a:buAutoNum type="arabicPeriod"/>
            </a:pPr>
            <a:r>
              <a:rPr lang="nl-NL" sz="1100" dirty="0" err="1"/>
              <a:t>Better</a:t>
            </a:r>
            <a:r>
              <a:rPr lang="nl-NL" sz="1100" dirty="0"/>
              <a:t> </a:t>
            </a:r>
            <a:r>
              <a:rPr lang="nl-NL" sz="1100" dirty="0" err="1"/>
              <a:t>utilization</a:t>
            </a:r>
            <a:r>
              <a:rPr lang="nl-NL" sz="1100" dirty="0"/>
              <a:t> in </a:t>
            </a:r>
            <a:r>
              <a:rPr lang="nl-NL" sz="1100" dirty="0" err="1"/>
              <a:t>Southeast</a:t>
            </a:r>
            <a:r>
              <a:rPr lang="nl-NL" sz="1100" dirty="0"/>
              <a:t> of </a:t>
            </a:r>
            <a:r>
              <a:rPr lang="nl-NL" sz="1100" dirty="0" err="1"/>
              <a:t>potential</a:t>
            </a:r>
            <a:r>
              <a:rPr lang="nl-NL" sz="1100" dirty="0"/>
              <a:t> of rest heat, </a:t>
            </a:r>
            <a:r>
              <a:rPr lang="nl-NL" sz="1100" dirty="0" err="1"/>
              <a:t>aquathermia</a:t>
            </a:r>
            <a:r>
              <a:rPr lang="nl-NL" sz="1100" dirty="0"/>
              <a:t> </a:t>
            </a:r>
            <a:r>
              <a:rPr lang="nl-NL" sz="1100" dirty="0" err="1"/>
              <a:t>and</a:t>
            </a:r>
            <a:r>
              <a:rPr lang="nl-NL" sz="1100" dirty="0"/>
              <a:t> </a:t>
            </a:r>
            <a:r>
              <a:rPr lang="nl-NL" sz="1100" dirty="0" err="1"/>
              <a:t>thermal</a:t>
            </a:r>
            <a:r>
              <a:rPr lang="nl-NL" sz="1100" dirty="0"/>
              <a:t> storage, in </a:t>
            </a:r>
            <a:r>
              <a:rPr lang="nl-NL" sz="1100" dirty="0" err="1"/>
              <a:t>addition</a:t>
            </a:r>
            <a:r>
              <a:rPr lang="nl-NL" sz="1100" dirty="0"/>
              <a:t> </a:t>
            </a:r>
            <a:r>
              <a:rPr lang="nl-NL" sz="1100" dirty="0" err="1"/>
              <a:t>to</a:t>
            </a:r>
            <a:r>
              <a:rPr lang="nl-NL" sz="1100" dirty="0"/>
              <a:t> </a:t>
            </a:r>
            <a:r>
              <a:rPr lang="nl-NL" sz="1100" dirty="0" err="1"/>
              <a:t>existing</a:t>
            </a:r>
            <a:r>
              <a:rPr lang="nl-NL" sz="1100" dirty="0"/>
              <a:t> district </a:t>
            </a:r>
            <a:r>
              <a:rPr lang="nl-NL" sz="1100" dirty="0" err="1"/>
              <a:t>heating</a:t>
            </a:r>
            <a:endParaRPr lang="nl-NL" sz="1100" dirty="0"/>
          </a:p>
          <a:p>
            <a:pPr marL="285750" indent="-285750">
              <a:buFont typeface="+mj-lt"/>
              <a:buAutoNum type="arabicPeriod"/>
            </a:pPr>
            <a:r>
              <a:rPr lang="nl-NL" sz="1100" dirty="0"/>
              <a:t>The best heat system per district </a:t>
            </a:r>
            <a:r>
              <a:rPr lang="nl-NL" sz="1100" dirty="0" err="1"/>
              <a:t>will</a:t>
            </a:r>
            <a:r>
              <a:rPr lang="nl-NL" sz="1100" dirty="0"/>
              <a:t> </a:t>
            </a:r>
            <a:r>
              <a:rPr lang="nl-NL" sz="1100" dirty="0" err="1"/>
              <a:t>become</a:t>
            </a:r>
            <a:r>
              <a:rPr lang="nl-NL" sz="1100" dirty="0"/>
              <a:t> </a:t>
            </a:r>
            <a:r>
              <a:rPr lang="nl-NL" sz="1100" dirty="0" err="1"/>
              <a:t>available</a:t>
            </a:r>
            <a:r>
              <a:rPr lang="nl-NL" sz="1100" dirty="0"/>
              <a:t> </a:t>
            </a:r>
            <a:r>
              <a:rPr lang="nl-NL" sz="1100" dirty="0" err="1"/>
              <a:t>through</a:t>
            </a:r>
            <a:r>
              <a:rPr lang="nl-NL" sz="1100" dirty="0"/>
              <a:t> new heat </a:t>
            </a:r>
            <a:r>
              <a:rPr lang="nl-NL" sz="1100" dirty="0" err="1"/>
              <a:t>networks</a:t>
            </a:r>
            <a:r>
              <a:rPr lang="nl-NL" sz="1100" dirty="0"/>
              <a:t>/</a:t>
            </a:r>
            <a:r>
              <a:rPr lang="nl-NL" sz="1100" dirty="0" err="1"/>
              <a:t>connections</a:t>
            </a:r>
            <a:r>
              <a:rPr lang="nl-NL" sz="1100" dirty="0"/>
              <a:t>, </a:t>
            </a:r>
            <a:r>
              <a:rPr lang="nl-NL" sz="1100" dirty="0" err="1"/>
              <a:t>with</a:t>
            </a:r>
            <a:r>
              <a:rPr lang="nl-NL" sz="1100" dirty="0"/>
              <a:t> public </a:t>
            </a:r>
            <a:r>
              <a:rPr lang="nl-NL" sz="1100" dirty="0" err="1"/>
              <a:t>acceptance</a:t>
            </a:r>
            <a:r>
              <a:rPr lang="nl-NL" sz="1100" dirty="0"/>
              <a:t> </a:t>
            </a:r>
            <a:r>
              <a:rPr lang="nl-NL" sz="1100" dirty="0" err="1"/>
              <a:t>and</a:t>
            </a:r>
            <a:r>
              <a:rPr lang="nl-NL" sz="1100" dirty="0"/>
              <a:t> </a:t>
            </a:r>
            <a:r>
              <a:rPr lang="nl-NL" sz="1100" dirty="0" err="1"/>
              <a:t>intergally</a:t>
            </a:r>
            <a:r>
              <a:rPr lang="nl-NL" sz="1100" dirty="0"/>
              <a:t> </a:t>
            </a:r>
            <a:r>
              <a:rPr lang="nl-NL" sz="1100" dirty="0" err="1"/>
              <a:t>designed</a:t>
            </a:r>
            <a:r>
              <a:rPr lang="nl-NL" sz="1100" dirty="0"/>
              <a:t> </a:t>
            </a:r>
            <a:r>
              <a:rPr lang="nl-NL" sz="1100" dirty="0" err="1"/>
              <a:t>infrastructure</a:t>
            </a:r>
            <a:endParaRPr lang="nl-NL" sz="1100" dirty="0"/>
          </a:p>
          <a:p>
            <a:pPr marL="285750" indent="-285750">
              <a:buFont typeface="+mj-lt"/>
              <a:buAutoNum type="arabicPeriod"/>
            </a:pPr>
            <a:r>
              <a:rPr lang="nl-NL" sz="1100" dirty="0"/>
              <a:t>These heat systems </a:t>
            </a:r>
            <a:r>
              <a:rPr lang="nl-NL" sz="1100" dirty="0" err="1"/>
              <a:t>come</a:t>
            </a:r>
            <a:r>
              <a:rPr lang="nl-NL" sz="1100" dirty="0"/>
              <a:t> </a:t>
            </a:r>
            <a:r>
              <a:rPr lang="nl-NL" sz="1100" dirty="0" err="1"/>
              <a:t>about</a:t>
            </a:r>
            <a:r>
              <a:rPr lang="nl-NL" sz="1100" dirty="0"/>
              <a:t> </a:t>
            </a:r>
            <a:r>
              <a:rPr lang="nl-NL" sz="1100" dirty="0" err="1"/>
              <a:t>because</a:t>
            </a:r>
            <a:r>
              <a:rPr lang="nl-NL" sz="1100" dirty="0"/>
              <a:t> policy </a:t>
            </a:r>
            <a:r>
              <a:rPr lang="nl-NL" sz="1100" dirty="0" err="1"/>
              <a:t>instruments</a:t>
            </a:r>
            <a:r>
              <a:rPr lang="nl-NL" sz="1100" dirty="0"/>
              <a:t>, </a:t>
            </a:r>
            <a:r>
              <a:rPr lang="nl-NL" sz="1100" dirty="0" err="1"/>
              <a:t>process</a:t>
            </a:r>
            <a:r>
              <a:rPr lang="nl-NL" sz="1100" dirty="0"/>
              <a:t> </a:t>
            </a:r>
            <a:r>
              <a:rPr lang="nl-NL" sz="1100" dirty="0" err="1"/>
              <a:t>agreements</a:t>
            </a:r>
            <a:r>
              <a:rPr lang="nl-NL" sz="1100" dirty="0"/>
              <a:t> or </a:t>
            </a:r>
            <a:r>
              <a:rPr lang="nl-NL" sz="1100" dirty="0" err="1"/>
              <a:t>demand</a:t>
            </a:r>
            <a:r>
              <a:rPr lang="nl-NL" sz="1100" dirty="0"/>
              <a:t> </a:t>
            </a:r>
            <a:r>
              <a:rPr lang="nl-NL" sz="1100" dirty="0" err="1"/>
              <a:t>articulation</a:t>
            </a:r>
            <a:r>
              <a:rPr lang="nl-NL" sz="1100" dirty="0"/>
              <a:t>, </a:t>
            </a:r>
            <a:r>
              <a:rPr lang="nl-NL" sz="1100" dirty="0" err="1"/>
              <a:t>mitigate</a:t>
            </a:r>
            <a:r>
              <a:rPr lang="nl-NL" sz="1100" dirty="0"/>
              <a:t> risk </a:t>
            </a:r>
            <a:r>
              <a:rPr lang="nl-NL" sz="1100" dirty="0" err="1"/>
              <a:t>and</a:t>
            </a:r>
            <a:r>
              <a:rPr lang="nl-NL" sz="1100" dirty="0"/>
              <a:t> </a:t>
            </a:r>
            <a:r>
              <a:rPr lang="nl-NL" sz="1100" dirty="0" err="1"/>
              <a:t>achieve</a:t>
            </a:r>
            <a:r>
              <a:rPr lang="nl-NL" sz="1100" dirty="0"/>
              <a:t> or </a:t>
            </a:r>
            <a:r>
              <a:rPr lang="nl-NL" sz="1100" dirty="0" err="1"/>
              <a:t>increase</a:t>
            </a:r>
            <a:r>
              <a:rPr lang="nl-NL" sz="1100" dirty="0"/>
              <a:t> </a:t>
            </a:r>
            <a:r>
              <a:rPr lang="nl-NL" sz="1100" dirty="0" err="1"/>
              <a:t>price</a:t>
            </a:r>
            <a:r>
              <a:rPr lang="nl-NL" sz="1100" dirty="0"/>
              <a:t> </a:t>
            </a:r>
            <a:r>
              <a:rPr lang="nl-NL" sz="1100" dirty="0" err="1"/>
              <a:t>reduction</a:t>
            </a:r>
            <a:r>
              <a:rPr lang="nl-NL" sz="1100" dirty="0"/>
              <a:t> </a:t>
            </a:r>
            <a:r>
              <a:rPr lang="nl-NL" sz="1100" dirty="0" err="1"/>
              <a:t>and</a:t>
            </a:r>
            <a:r>
              <a:rPr lang="nl-NL" sz="1100" dirty="0"/>
              <a:t> </a:t>
            </a:r>
            <a:r>
              <a:rPr lang="nl-NL" sz="1100" dirty="0" err="1"/>
              <a:t>sustainability</a:t>
            </a:r>
            <a:r>
              <a:rPr lang="nl-NL" sz="1100" dirty="0"/>
              <a:t> </a:t>
            </a:r>
            <a:r>
              <a:rPr lang="nl-NL" sz="1100" dirty="0" err="1"/>
              <a:t>and</a:t>
            </a:r>
            <a:r>
              <a:rPr lang="nl-NL" sz="1100" dirty="0"/>
              <a:t> availability performance.</a:t>
            </a:r>
          </a:p>
          <a:p>
            <a:pPr marL="285750" indent="-285750">
              <a:buFont typeface="+mj-lt"/>
              <a:buAutoNum type="arabicPeriod"/>
            </a:pPr>
            <a:endParaRPr lang="nl-NL" sz="1100" dirty="0"/>
          </a:p>
          <a:p>
            <a:pPr marL="285750" indent="-285750">
              <a:buFont typeface="+mj-lt"/>
              <a:buAutoNum type="arabicPeriod"/>
            </a:pPr>
            <a:endParaRPr lang="nl-NL" sz="1100" dirty="0"/>
          </a:p>
          <a:p>
            <a:pPr marL="285750" indent="-285750">
              <a:buFont typeface="+mj-lt"/>
              <a:buAutoNum type="arabicPeriod"/>
            </a:pPr>
            <a:endParaRPr lang="nl-NL" sz="1100" dirty="0"/>
          </a:p>
          <a:p>
            <a:pPr marL="285750" indent="-285750">
              <a:buFont typeface="+mj-lt"/>
              <a:buAutoNum type="arabicPeriod"/>
            </a:pPr>
            <a:endParaRPr lang="nl-NL" sz="1100" dirty="0"/>
          </a:p>
        </p:txBody>
      </p:sp>
      <p:sp>
        <p:nvSpPr>
          <p:cNvPr id="4" name="Tekstvak 3"/>
          <p:cNvSpPr txBox="1"/>
          <p:nvPr/>
        </p:nvSpPr>
        <p:spPr>
          <a:xfrm>
            <a:off x="900462" y="4746332"/>
            <a:ext cx="9918589" cy="1661993"/>
          </a:xfrm>
          <a:prstGeom prst="rect">
            <a:avLst/>
          </a:prstGeom>
          <a:solidFill>
            <a:schemeClr val="bg1"/>
          </a:solidFill>
          <a:ln>
            <a:solidFill>
              <a:schemeClr val="tx1"/>
            </a:solidFill>
          </a:ln>
        </p:spPr>
        <p:txBody>
          <a:bodyPr wrap="square" rtlCol="0">
            <a:spAutoFit/>
          </a:bodyPr>
          <a:lstStyle/>
          <a:p>
            <a:r>
              <a:rPr lang="nl-NL" sz="1400" dirty="0"/>
              <a:t>Just energy </a:t>
            </a:r>
            <a:r>
              <a:rPr lang="nl-NL" sz="1400" dirty="0" err="1"/>
              <a:t>transition</a:t>
            </a:r>
            <a:endParaRPr lang="nl-NL" sz="1400" dirty="0"/>
          </a:p>
          <a:p>
            <a:r>
              <a:rPr lang="nl-NL" sz="1100" i="1" dirty="0"/>
              <a:t>Research is </a:t>
            </a:r>
            <a:r>
              <a:rPr lang="nl-NL" sz="1100" i="1" dirty="0" err="1"/>
              <a:t>needed</a:t>
            </a:r>
            <a:r>
              <a:rPr lang="nl-NL" sz="1100" i="1" dirty="0"/>
              <a:t> </a:t>
            </a:r>
            <a:r>
              <a:rPr lang="nl-NL" sz="1100" i="1" dirty="0" err="1"/>
              <a:t>to</a:t>
            </a:r>
            <a:r>
              <a:rPr lang="nl-NL" sz="1100" i="1" dirty="0"/>
              <a:t> set goals:</a:t>
            </a:r>
            <a:endParaRPr lang="en-GB" sz="1100" i="1" dirty="0"/>
          </a:p>
          <a:p>
            <a:pPr>
              <a:lnSpc>
                <a:spcPct val="100000"/>
              </a:lnSpc>
              <a:spcBef>
                <a:spcPts val="0"/>
              </a:spcBef>
              <a:buFont typeface="+mj-lt"/>
              <a:buAutoNum type="arabicPeriod"/>
            </a:pPr>
            <a:r>
              <a:rPr lang="en-GB" sz="1100" dirty="0"/>
              <a:t>Do research on what forms of </a:t>
            </a:r>
            <a:r>
              <a:rPr lang="en-GB" sz="1100" u="sng" dirty="0"/>
              <a:t>misunderstanding and lack of recognition </a:t>
            </a:r>
            <a:r>
              <a:rPr lang="en-GB" sz="1100" dirty="0"/>
              <a:t>exist in issues such as retrofit or planning renewables. </a:t>
            </a:r>
          </a:p>
          <a:p>
            <a:pPr>
              <a:lnSpc>
                <a:spcPct val="100000"/>
              </a:lnSpc>
              <a:spcBef>
                <a:spcPts val="0"/>
              </a:spcBef>
              <a:buFont typeface="+mj-lt"/>
              <a:buAutoNum type="arabicPeriod"/>
            </a:pPr>
            <a:r>
              <a:rPr lang="en-GB" sz="1100" dirty="0"/>
              <a:t>Do research on what opportunities exist for people to be better off in energy </a:t>
            </a:r>
            <a:r>
              <a:rPr lang="en-GB" sz="1100" dirty="0" err="1"/>
              <a:t>transistion</a:t>
            </a:r>
            <a:r>
              <a:rPr lang="en-GB" sz="1100" dirty="0"/>
              <a:t> processes, </a:t>
            </a:r>
            <a:r>
              <a:rPr lang="en-GB" sz="1100" u="sng" dirty="0"/>
              <a:t>linkage opportunities.</a:t>
            </a:r>
          </a:p>
          <a:p>
            <a:pPr>
              <a:lnSpc>
                <a:spcPct val="100000"/>
              </a:lnSpc>
              <a:spcBef>
                <a:spcPts val="0"/>
              </a:spcBef>
              <a:buFont typeface="+mj-lt"/>
              <a:buAutoNum type="arabicPeriod"/>
            </a:pPr>
            <a:r>
              <a:rPr lang="en-GB" sz="1100" dirty="0"/>
              <a:t>Conduct research on how procedural (in)justice manifests itself in energy transition processes. </a:t>
            </a:r>
            <a:r>
              <a:rPr lang="en-GB" sz="1100" u="sng" dirty="0"/>
              <a:t>How are residents involved?</a:t>
            </a:r>
          </a:p>
          <a:p>
            <a:pPr>
              <a:lnSpc>
                <a:spcPct val="100000"/>
              </a:lnSpc>
              <a:spcBef>
                <a:spcPts val="0"/>
              </a:spcBef>
              <a:buFont typeface="+mj-lt"/>
              <a:buAutoNum type="arabicPeriod"/>
            </a:pPr>
            <a:r>
              <a:rPr lang="en-GB" sz="1100" dirty="0"/>
              <a:t>Conduct research on the </a:t>
            </a:r>
            <a:r>
              <a:rPr lang="en-GB" sz="1100" u="sng" dirty="0"/>
              <a:t>interactions </a:t>
            </a:r>
            <a:r>
              <a:rPr lang="en-GB" sz="1100" dirty="0"/>
              <a:t>between misrecognition and involvement in policy design or implementation. </a:t>
            </a:r>
          </a:p>
          <a:p>
            <a:pPr>
              <a:lnSpc>
                <a:spcPct val="100000"/>
              </a:lnSpc>
              <a:spcBef>
                <a:spcPts val="0"/>
              </a:spcBef>
              <a:buFont typeface="+mj-lt"/>
              <a:buAutoNum type="arabicPeriod"/>
            </a:pPr>
            <a:r>
              <a:rPr lang="en-GB" sz="1100" u="sng" dirty="0"/>
              <a:t>Designing solutions </a:t>
            </a:r>
            <a:r>
              <a:rPr lang="en-GB" sz="1100" dirty="0"/>
              <a:t>to the problems the research from above points will point to help ensure that governments, housing associations, construction and engineering players and others will </a:t>
            </a:r>
            <a:r>
              <a:rPr lang="en-GB" sz="1100" u="sng" dirty="0"/>
              <a:t>pick up and implement </a:t>
            </a:r>
            <a:r>
              <a:rPr lang="en-GB" sz="1100" dirty="0"/>
              <a:t>the designed solution</a:t>
            </a:r>
          </a:p>
          <a:p>
            <a:pPr>
              <a:lnSpc>
                <a:spcPct val="100000"/>
              </a:lnSpc>
              <a:spcBef>
                <a:spcPts val="0"/>
              </a:spcBef>
              <a:buFont typeface="+mj-lt"/>
              <a:buAutoNum type="arabicPeriod"/>
            </a:pPr>
            <a:endParaRPr lang="nl-NL" sz="1100" dirty="0"/>
          </a:p>
        </p:txBody>
      </p:sp>
    </p:spTree>
    <p:extLst>
      <p:ext uri="{BB962C8B-B14F-4D97-AF65-F5344CB8AC3E}">
        <p14:creationId xmlns:p14="http://schemas.microsoft.com/office/powerpoint/2010/main" val="148125437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718d28-6236-4e4f-89db-ddd5e05ce77c">
      <Terms xmlns="http://schemas.microsoft.com/office/infopath/2007/PartnerControls"/>
    </lcf76f155ced4ddcb4097134ff3c332f>
    <TaxCatchAll xmlns="8283b8d5-41b7-4b21-8f6f-903d185eab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C38B09E08B43488062DCA0A976BFC1" ma:contentTypeVersion="13" ma:contentTypeDescription="Een nieuw document maken." ma:contentTypeScope="" ma:versionID="b3cb0512f7d2579ad077e90dee941c29">
  <xsd:schema xmlns:xsd="http://www.w3.org/2001/XMLSchema" xmlns:xs="http://www.w3.org/2001/XMLSchema" xmlns:p="http://schemas.microsoft.com/office/2006/metadata/properties" xmlns:ns2="8d718d28-6236-4e4f-89db-ddd5e05ce77c" xmlns:ns3="8283b8d5-41b7-4b21-8f6f-903d185eab33" targetNamespace="http://schemas.microsoft.com/office/2006/metadata/properties" ma:root="true" ma:fieldsID="197c547ea1440998de179f9aa6ec4354" ns2:_="" ns3:_="">
    <xsd:import namespace="8d718d28-6236-4e4f-89db-ddd5e05ce77c"/>
    <xsd:import namespace="8283b8d5-41b7-4b21-8f6f-903d185eab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18d28-6236-4e4f-89db-ddd5e05ce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833fa34d-202c-4628-885d-4a6635b9814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83b8d5-41b7-4b21-8f6f-903d185eab33"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23253e03-cb46-4dfd-ac31-0e7e3c6e480d}" ma:internalName="TaxCatchAll" ma:showField="CatchAllData" ma:web="8283b8d5-41b7-4b21-8f6f-903d185eab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8EED0-595E-43C1-ABC2-E060396C0A6D}">
  <ds:schemaRefs>
    <ds:schemaRef ds:uri="http://schemas.microsoft.com/office/2006/metadata/properties"/>
    <ds:schemaRef ds:uri="http://schemas.microsoft.com/office/infopath/2007/PartnerControls"/>
    <ds:schemaRef ds:uri="8d718d28-6236-4e4f-89db-ddd5e05ce77c"/>
    <ds:schemaRef ds:uri="8283b8d5-41b7-4b21-8f6f-903d185eab33"/>
  </ds:schemaRefs>
</ds:datastoreItem>
</file>

<file path=customXml/itemProps2.xml><?xml version="1.0" encoding="utf-8"?>
<ds:datastoreItem xmlns:ds="http://schemas.openxmlformats.org/officeDocument/2006/customXml" ds:itemID="{C420D6AF-6AAD-4111-8E40-D14545F9CB72}">
  <ds:schemaRefs>
    <ds:schemaRef ds:uri="http://schemas.microsoft.com/sharepoint/v3/contenttype/forms"/>
  </ds:schemaRefs>
</ds:datastoreItem>
</file>

<file path=customXml/itemProps3.xml><?xml version="1.0" encoding="utf-8"?>
<ds:datastoreItem xmlns:ds="http://schemas.openxmlformats.org/officeDocument/2006/customXml" ds:itemID="{6B6555DF-DBAC-4216-AA9E-024B2581B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18d28-6236-4e4f-89db-ddd5e05ce77c"/>
    <ds:schemaRef ds:uri="8283b8d5-41b7-4b21-8f6f-903d185ea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30048</TotalTime>
  <Words>3695</Words>
  <Application>Microsoft Office PowerPoint</Application>
  <PresentationFormat>Breedbeeld</PresentationFormat>
  <Paragraphs>196</Paragraphs>
  <Slides>14</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Symbol</vt:lpstr>
      <vt:lpstr>Kantoorthema</vt:lpstr>
      <vt:lpstr>PowerPoint-presentatie</vt:lpstr>
      <vt:lpstr>Vision</vt:lpstr>
      <vt:lpstr>Vision and mission</vt:lpstr>
      <vt:lpstr>Vision and tasks</vt:lpstr>
      <vt:lpstr>Task: Just Energy Transition</vt:lpstr>
      <vt:lpstr>Task: Local Energy Systems</vt:lpstr>
      <vt:lpstr>Task: Sustainable Construction</vt:lpstr>
      <vt:lpstr>Task: Sustainable, Reliable and affordable heat</vt:lpstr>
      <vt:lpstr>Tasks: summary</vt:lpstr>
      <vt:lpstr>Approach</vt:lpstr>
      <vt:lpstr>Approach</vt:lpstr>
      <vt:lpstr>Approach</vt:lpstr>
      <vt:lpstr>Approach</vt:lpstr>
      <vt:lpstr>Contact</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Mark Kauw</dc:creator>
  <cp:lastModifiedBy>Mark Kauw</cp:lastModifiedBy>
  <cp:revision>136</cp:revision>
  <dcterms:created xsi:type="dcterms:W3CDTF">2022-10-24T08:28:04Z</dcterms:created>
  <dcterms:modified xsi:type="dcterms:W3CDTF">2023-12-11T12:51:39Z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0x010100E8C38B09E08B43488062DCA0A976BFC1</vt:lpwstr>
  </property>
  <property fmtid="{D5CDD505-2E9C-101B-9397-08002B2CF9AE}" pid="3" name="MediaServiceImageTags">
    <vt:lpwstr/>
  </property>
</Properties>
</file>