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7" r:id="rId2"/>
  </p:sldMasterIdLst>
  <p:notesMasterIdLst>
    <p:notesMasterId r:id="rId27"/>
  </p:notesMasterIdLst>
  <p:sldIdLst>
    <p:sldId id="275" r:id="rId3"/>
    <p:sldId id="258" r:id="rId4"/>
    <p:sldId id="3086" r:id="rId5"/>
    <p:sldId id="3173" r:id="rId6"/>
    <p:sldId id="2672" r:id="rId7"/>
    <p:sldId id="261" r:id="rId8"/>
    <p:sldId id="262" r:id="rId9"/>
    <p:sldId id="276" r:id="rId10"/>
    <p:sldId id="264" r:id="rId11"/>
    <p:sldId id="265" r:id="rId12"/>
    <p:sldId id="3079" r:id="rId13"/>
    <p:sldId id="335" r:id="rId14"/>
    <p:sldId id="267" r:id="rId15"/>
    <p:sldId id="268" r:id="rId16"/>
    <p:sldId id="269" r:id="rId17"/>
    <p:sldId id="2726" r:id="rId18"/>
    <p:sldId id="1856" r:id="rId19"/>
    <p:sldId id="2647" r:id="rId20"/>
    <p:sldId id="2728" r:id="rId21"/>
    <p:sldId id="2710" r:id="rId22"/>
    <p:sldId id="2731" r:id="rId23"/>
    <p:sldId id="2703" r:id="rId24"/>
    <p:sldId id="2483"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Sideriu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C88DEB-AE11-B84F-B00D-55537CE6CE1C}" type="datetimeFigureOut">
              <a:rPr lang="en-US" smtClean="0"/>
              <a:t>11/27/23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16FB49-6741-CD4C-9437-51923CE44643}" type="slidenum">
              <a:rPr lang="en-US" smtClean="0"/>
              <a:t>‹#›</a:t>
            </a:fld>
            <a:endParaRPr lang="en-US"/>
          </a:p>
        </p:txBody>
      </p:sp>
    </p:spTree>
    <p:extLst>
      <p:ext uri="{BB962C8B-B14F-4D97-AF65-F5344CB8AC3E}">
        <p14:creationId xmlns:p14="http://schemas.microsoft.com/office/powerpoint/2010/main" val="2355197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102" charset="-128"/>
                <a:cs typeface="ＭＳ Ｐゴシック" pitchFamily="-102" charset="-128"/>
              </a:rPr>
              <a:t>Introduction</a:t>
            </a:r>
          </a:p>
        </p:txBody>
      </p:sp>
      <p:sp>
        <p:nvSpPr>
          <p:cNvPr id="59396" name="Slide Number Placeholder 3"/>
          <p:cNvSpPr>
            <a:spLocks noGrp="1"/>
          </p:cNvSpPr>
          <p:nvPr>
            <p:ph type="sldNum" sz="quarter" idx="5"/>
          </p:nvPr>
        </p:nvSpPr>
        <p:spPr bwMode="auto">
          <a:noFill/>
          <a:ln>
            <a:miter lim="800000"/>
            <a:headEnd/>
            <a:tailEnd/>
          </a:ln>
        </p:spPr>
        <p:txBody>
          <a:bodyPr/>
          <a:lstStyle/>
          <a:p>
            <a:fld id="{3CAF59B4-823B-9F48-A30D-8BCE3143406F}" type="slidenum">
              <a:rPr lang="en-US">
                <a:solidFill>
                  <a:srgbClr val="000000"/>
                </a:solidFill>
              </a:rPr>
              <a:pPr/>
              <a:t>1</a:t>
            </a:fld>
            <a:endParaRPr lang="en-US">
              <a:solidFill>
                <a:srgbClr val="000000"/>
              </a:solidFill>
            </a:endParaRPr>
          </a:p>
        </p:txBody>
      </p:sp>
    </p:spTree>
    <p:extLst>
      <p:ext uri="{BB962C8B-B14F-4D97-AF65-F5344CB8AC3E}">
        <p14:creationId xmlns:p14="http://schemas.microsoft.com/office/powerpoint/2010/main" val="1046746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89A0A0BE-2A83-47D3-B2A9-95525E45D5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24ECB9E7-5DFD-4616-A765-4ED04FA83A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25604" name="Slide Number Placeholder 3">
            <a:extLst>
              <a:ext uri="{FF2B5EF4-FFF2-40B4-BE49-F238E27FC236}">
                <a16:creationId xmlns:a16="http://schemas.microsoft.com/office/drawing/2014/main" id="{8D839917-30AC-40FA-AB20-9ACAA1C714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5EA816-9AB0-4C1E-B2D6-8BB6BD7879E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32389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5419B-E4BC-844A-8023-427AB4E9589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4482" name="Rectangle 2"/>
          <p:cNvSpPr>
            <a:spLocks noGrp="1" noRot="1" noChangeAspect="1" noChangeArrowheads="1" noTextEdit="1"/>
          </p:cNvSpPr>
          <p:nvPr>
            <p:ph type="sldImg"/>
          </p:nvPr>
        </p:nvSpPr>
        <p:spPr>
          <a:xfrm>
            <a:off x="719138" y="1163638"/>
            <a:ext cx="5584825" cy="3141662"/>
          </a:xfrm>
          <a:ln/>
        </p:spPr>
      </p:sp>
      <p:sp>
        <p:nvSpPr>
          <p:cNvPr id="404483"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Institutions such</a:t>
            </a:r>
            <a:r>
              <a:rPr lang="en-US" sz="1200" kern="1200" baseline="0" dirty="0">
                <a:solidFill>
                  <a:schemeClr val="tx1"/>
                </a:solidFill>
                <a:effectLst/>
                <a:latin typeface="+mn-lt"/>
                <a:ea typeface="+mn-ea"/>
                <a:cs typeface="+mn-cs"/>
              </a:rPr>
              <a:t> as universities, hospitals, and city governments </a:t>
            </a:r>
            <a:r>
              <a:rPr lang="en-US" sz="1200" kern="1200" dirty="0">
                <a:solidFill>
                  <a:schemeClr val="tx1"/>
                </a:solidFill>
                <a:effectLst/>
                <a:latin typeface="+mn-lt"/>
                <a:ea typeface="+mn-ea"/>
                <a:cs typeface="+mn-cs"/>
              </a:rPr>
              <a:t>are a big part of that solution. These institutions are rooted in place and their success goes hand-in-hand with the success of surrounding communities.  These institutions often have a mission to serve and are often the largest employers and purchaser of goods and services in many communities.  And unlike most large, multinational corporations, anchor institutions are not likely to pick up and leave these communities. These institutions offer “sticky” or local rooted capital that has the potential to create multiplier effects and benefits in these communities.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1583819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04398"/>
            <a:r>
              <a:rPr lang="en-US" dirty="0"/>
              <a:t>So what</a:t>
            </a:r>
            <a:r>
              <a:rPr lang="en-US" baseline="0" dirty="0"/>
              <a:t> does it look like when all these pieces – place, ownership, and institutions – come together?  In Cleveland, the Greater University Circle Initiative has brought together 6 anchor institutions including Case Western University and the Cleveland Clinic with the support of the Cleveland Foundation and city government to better connect their economic output to the struggling communities directly adjacent to their campuses. Working with local technical assistance providers and CDFIs, they helped incubate a network of three employee-owned cooperative that are located in and employ residents from these low-income communities.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804398" rtl="0" eaLnBrk="1" fontAlgn="auto" latinLnBrk="0" hangingPunct="1">
              <a:lnSpc>
                <a:spcPct val="100000"/>
              </a:lnSpc>
              <a:spcBef>
                <a:spcPts val="0"/>
              </a:spcBef>
              <a:spcAft>
                <a:spcPts val="0"/>
              </a:spcAft>
              <a:buClrTx/>
              <a:buSzTx/>
              <a:buFontTx/>
              <a:buNone/>
              <a:tabLst/>
              <a:defRPr/>
            </a:pPr>
            <a:fld id="{9109B38E-F756-41B4-AFDD-5D50FA2C61E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04398"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593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367" rtl="0" eaLnBrk="1" fontAlgn="auto" latinLnBrk="0" hangingPunct="1">
              <a:lnSpc>
                <a:spcPct val="100000"/>
              </a:lnSpc>
              <a:spcBef>
                <a:spcPts val="0"/>
              </a:spcBef>
              <a:spcAft>
                <a:spcPts val="0"/>
              </a:spcAft>
              <a:buClrTx/>
              <a:buSzTx/>
              <a:buFontTx/>
              <a:buNone/>
              <a:tabLst/>
              <a:defRPr/>
            </a:pPr>
            <a:fld id="{3F149A33-EF32-4929-8759-1B04CC1833B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048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37C9D-6435-4FB2-ABB2-DE2660EDD7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21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41d66d2d45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41d66d2d45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CWB, NP SNW (foto convenant)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7">
            <a:extLst>
              <a:ext uri="{FF2B5EF4-FFF2-40B4-BE49-F238E27FC236}">
                <a16:creationId xmlns:a16="http://schemas.microsoft.com/office/drawing/2014/main" id="{DB711F5F-00DB-4343-BDE4-84FD1B839E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5497" indent="-285613">
              <a:spcBef>
                <a:spcPct val="30000"/>
              </a:spcBef>
              <a:defRPr sz="1200">
                <a:solidFill>
                  <a:schemeClr val="tx1"/>
                </a:solidFill>
                <a:latin typeface="Calibri" panose="020F0502020204030204" pitchFamily="34" charset="0"/>
              </a:defRPr>
            </a:lvl2pPr>
            <a:lvl3pPr marL="1145677" indent="-229136">
              <a:spcBef>
                <a:spcPct val="30000"/>
              </a:spcBef>
              <a:defRPr sz="1200">
                <a:solidFill>
                  <a:schemeClr val="tx1"/>
                </a:solidFill>
                <a:latin typeface="Calibri" panose="020F0502020204030204" pitchFamily="34" charset="0"/>
              </a:defRPr>
            </a:lvl3pPr>
            <a:lvl4pPr marL="1607175" indent="-229136">
              <a:spcBef>
                <a:spcPct val="30000"/>
              </a:spcBef>
              <a:defRPr sz="1200">
                <a:solidFill>
                  <a:schemeClr val="tx1"/>
                </a:solidFill>
                <a:latin typeface="Calibri" panose="020F0502020204030204" pitchFamily="34" charset="0"/>
              </a:defRPr>
            </a:lvl4pPr>
            <a:lvl5pPr marL="2065447" indent="-229136">
              <a:spcBef>
                <a:spcPct val="30000"/>
              </a:spcBef>
              <a:defRPr sz="1200">
                <a:solidFill>
                  <a:schemeClr val="tx1"/>
                </a:solidFill>
                <a:latin typeface="Calibri" panose="020F0502020204030204" pitchFamily="34" charset="0"/>
              </a:defRPr>
            </a:lvl5pPr>
            <a:lvl6pPr marL="2530173" indent="-229136" eaLnBrk="0" fontAlgn="base" hangingPunct="0">
              <a:spcBef>
                <a:spcPct val="30000"/>
              </a:spcBef>
              <a:spcAft>
                <a:spcPct val="0"/>
              </a:spcAft>
              <a:defRPr sz="1200">
                <a:solidFill>
                  <a:schemeClr val="tx1"/>
                </a:solidFill>
                <a:latin typeface="Calibri" panose="020F0502020204030204" pitchFamily="34" charset="0"/>
              </a:defRPr>
            </a:lvl6pPr>
            <a:lvl7pPr marL="2994897" indent="-229136" eaLnBrk="0" fontAlgn="base" hangingPunct="0">
              <a:spcBef>
                <a:spcPct val="30000"/>
              </a:spcBef>
              <a:spcAft>
                <a:spcPct val="0"/>
              </a:spcAft>
              <a:defRPr sz="1200">
                <a:solidFill>
                  <a:schemeClr val="tx1"/>
                </a:solidFill>
                <a:latin typeface="Calibri" panose="020F0502020204030204" pitchFamily="34" charset="0"/>
              </a:defRPr>
            </a:lvl7pPr>
            <a:lvl8pPr marL="3459623" indent="-229136" eaLnBrk="0" fontAlgn="base" hangingPunct="0">
              <a:spcBef>
                <a:spcPct val="30000"/>
              </a:spcBef>
              <a:spcAft>
                <a:spcPct val="0"/>
              </a:spcAft>
              <a:defRPr sz="1200">
                <a:solidFill>
                  <a:schemeClr val="tx1"/>
                </a:solidFill>
                <a:latin typeface="Calibri" panose="020F0502020204030204" pitchFamily="34" charset="0"/>
              </a:defRPr>
            </a:lvl8pPr>
            <a:lvl9pPr marL="3924348" indent="-229136"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24367" rtl="0" eaLnBrk="1" fontAlgn="auto" latinLnBrk="0" hangingPunct="1">
              <a:lnSpc>
                <a:spcPct val="100000"/>
              </a:lnSpc>
              <a:spcBef>
                <a:spcPct val="0"/>
              </a:spcBef>
              <a:spcAft>
                <a:spcPts val="0"/>
              </a:spcAft>
              <a:buClrTx/>
              <a:buSzTx/>
              <a:buFontTx/>
              <a:buNone/>
              <a:tabLst/>
              <a:defRPr/>
            </a:pPr>
            <a:fld id="{90282D73-0CD1-41BE-9142-06AB4C9DA8BE}"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24367" rtl="0" eaLnBrk="1" fontAlgn="auto" latinLnBrk="0" hangingPunct="1">
                <a:lnSpc>
                  <a:spcPct val="100000"/>
                </a:lnSpc>
                <a:spcBef>
                  <a:spcPct val="0"/>
                </a:spcBef>
                <a:spcAft>
                  <a:spcPts val="0"/>
                </a:spcAft>
                <a:buClrTx/>
                <a:buSzTx/>
                <a:buFontTx/>
                <a:buNone/>
                <a:tabLst/>
                <a:defRPr/>
              </a:pPr>
              <a:t>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5843" name="Slide Image Placeholder 1">
            <a:extLst>
              <a:ext uri="{FF2B5EF4-FFF2-40B4-BE49-F238E27FC236}">
                <a16:creationId xmlns:a16="http://schemas.microsoft.com/office/drawing/2014/main" id="{2702A5E1-DE38-4C8E-BD28-A6FFD6FEEC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Notes Placeholder 2">
            <a:extLst>
              <a:ext uri="{FF2B5EF4-FFF2-40B4-BE49-F238E27FC236}">
                <a16:creationId xmlns:a16="http://schemas.microsoft.com/office/drawing/2014/main" id="{F7AF6A2F-01CA-47D0-B43A-EB2A06E5F9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693275">
              <a:defRPr/>
            </a:pPr>
            <a:r>
              <a:rPr lang="en-GB" altLang="en-US" sz="1400" dirty="0">
                <a:solidFill>
                  <a:prstClr val="black"/>
                </a:solidFill>
                <a:latin typeface="Montserrat" panose="020B0604020202020204" charset="0"/>
                <a:ea typeface="Open Sans" panose="020B0606030504020204" pitchFamily="34" charset="0"/>
                <a:cs typeface="Open Sans" panose="020B0606030504020204" pitchFamily="34" charset="0"/>
              </a:rPr>
              <a:t>Not starting from a blank sheet – we have a number of progressive policies in Scotland that support the pillars and CWB.</a:t>
            </a:r>
          </a:p>
          <a:p>
            <a:pPr defTabSz="693275">
              <a:defRPr/>
            </a:pPr>
            <a:endParaRPr lang="en-GB" altLang="en-US" sz="1400" dirty="0">
              <a:solidFill>
                <a:prstClr val="black"/>
              </a:solidFill>
              <a:latin typeface="Montserrat" panose="020B0604020202020204" charset="0"/>
              <a:ea typeface="Open Sans" panose="020B0606030504020204" pitchFamily="34" charset="0"/>
              <a:cs typeface="Open Sans" panose="020B0606030504020204" pitchFamily="34" charset="0"/>
            </a:endParaRPr>
          </a:p>
          <a:p>
            <a:pPr defTabSz="693275">
              <a:defRPr/>
            </a:pPr>
            <a:r>
              <a:rPr lang="en-GB" altLang="en-US" sz="1400" dirty="0">
                <a:solidFill>
                  <a:prstClr val="black"/>
                </a:solidFill>
                <a:latin typeface="Montserrat" panose="020B0604020202020204" charset="0"/>
                <a:ea typeface="Open Sans" panose="020B0606030504020204" pitchFamily="34" charset="0"/>
                <a:cs typeface="Open Sans" panose="020B0606030504020204" pitchFamily="34" charset="0"/>
              </a:rPr>
              <a:t>We have taken a 3 legged stool approach to the development of CWB</a:t>
            </a:r>
          </a:p>
          <a:p>
            <a:pPr defTabSz="693275">
              <a:defRPr/>
            </a:pPr>
            <a:endParaRPr lang="en-GB" altLang="en-US" sz="1400" dirty="0">
              <a:solidFill>
                <a:prstClr val="black"/>
              </a:solidFill>
              <a:latin typeface="Montserrat" panose="020B0604020202020204" charset="0"/>
              <a:ea typeface="Open Sans" panose="020B0606030504020204" pitchFamily="34" charset="0"/>
              <a:cs typeface="Open Sans" panose="020B0606030504020204" pitchFamily="34" charset="0"/>
            </a:endParaRPr>
          </a:p>
          <a:p>
            <a:pPr marL="288865" indent="-288865" defTabSz="693275">
              <a:buFont typeface="Arial" panose="020B0604020202020204" pitchFamily="34" charset="0"/>
              <a:buChar char="•"/>
              <a:defRPr/>
            </a:pPr>
            <a:r>
              <a:rPr lang="en-GB" altLang="en-US" sz="1400" dirty="0">
                <a:solidFill>
                  <a:prstClr val="black"/>
                </a:solidFill>
                <a:latin typeface="Montserrat" panose="020B0604020202020204" charset="0"/>
                <a:ea typeface="Open Sans" panose="020B0606030504020204" pitchFamily="34" charset="0"/>
                <a:cs typeface="Open Sans" panose="020B0606030504020204" pitchFamily="34" charset="0"/>
              </a:rPr>
              <a:t>Policy and legislation as you will all realise CWB touches on a vast array of policy and legislative areas.</a:t>
            </a:r>
          </a:p>
          <a:p>
            <a:pPr marL="288865" indent="-288865" defTabSz="693275">
              <a:buFont typeface="Arial" panose="020B0604020202020204" pitchFamily="34" charset="0"/>
              <a:buChar char="•"/>
              <a:defRPr/>
            </a:pPr>
            <a:r>
              <a:rPr lang="en-GB" altLang="en-US" sz="1400" dirty="0">
                <a:solidFill>
                  <a:prstClr val="black"/>
                </a:solidFill>
                <a:latin typeface="Montserrat" panose="020B0604020202020204" charset="0"/>
                <a:ea typeface="Open Sans" panose="020B0606030504020204" pitchFamily="34" charset="0"/>
                <a:cs typeface="Open Sans" panose="020B0606030504020204" pitchFamily="34" charset="0"/>
              </a:rPr>
              <a:t>Networks and movement building – we have been engaging with key stakeholders and organisations to raise awareness of CWB and share emerging good practice</a:t>
            </a:r>
          </a:p>
          <a:p>
            <a:pPr marL="288865" indent="-288865" defTabSz="693275">
              <a:buFont typeface="Arial" panose="020B0604020202020204" pitchFamily="34" charset="0"/>
              <a:buChar char="•"/>
              <a:defRPr/>
            </a:pPr>
            <a:r>
              <a:rPr lang="en-GB" altLang="en-US" sz="1400" dirty="0">
                <a:solidFill>
                  <a:prstClr val="black"/>
                </a:solidFill>
                <a:latin typeface="Montserrat" panose="020B0604020202020204" charset="0"/>
                <a:ea typeface="Open Sans" panose="020B0606030504020204" pitchFamily="34" charset="0"/>
                <a:cs typeface="Open Sans" panose="020B0606030504020204" pitchFamily="34" charset="0"/>
              </a:rPr>
              <a:t>Practice – at SG we took the decision to demonstrate how CWB can be used in localities to support economic development that works for places, people and businesses. </a:t>
            </a:r>
          </a:p>
          <a:p>
            <a:pPr defTabSz="693275">
              <a:defRPr/>
            </a:pPr>
            <a:endParaRPr lang="en-GB" altLang="en-US" sz="1400" dirty="0">
              <a:solidFill>
                <a:prstClr val="black"/>
              </a:solidFill>
              <a:latin typeface="Montserrat" panose="020B0604020202020204" charset="0"/>
              <a:ea typeface="Open Sans" panose="020B0606030504020204" pitchFamily="34" charset="0"/>
              <a:cs typeface="Open Sans" panose="020B0606030504020204" pitchFamily="34" charset="0"/>
            </a:endParaRPr>
          </a:p>
          <a:p>
            <a:pPr defTabSz="693275">
              <a:defRPr/>
            </a:pPr>
            <a:endParaRPr lang="en-GB" altLang="en-US" sz="1400" dirty="0">
              <a:solidFill>
                <a:prstClr val="black"/>
              </a:solidFill>
              <a:latin typeface="Montserrat" panose="020B0604020202020204" charset="0"/>
              <a:ea typeface="Open Sans" panose="020B0606030504020204" pitchFamily="34" charset="0"/>
              <a:cs typeface="Open Sans" panose="020B0606030504020204" pitchFamily="34" charset="0"/>
            </a:endParaRPr>
          </a:p>
          <a:p>
            <a:pPr eaLnBrk="1" hangingPunct="1">
              <a:spcBef>
                <a:spcPct val="50000"/>
              </a:spcBef>
            </a:pPr>
            <a:endParaRPr lang="en-GB" altLang="en-US" sz="1400" dirty="0">
              <a:latin typeface="Tahoma" panose="020B0604030504040204" pitchFamily="34" charset="0"/>
              <a:cs typeface="Tahoma" panose="020B0604030504040204" pitchFamily="34" charset="0"/>
            </a:endParaRPr>
          </a:p>
        </p:txBody>
      </p:sp>
      <p:sp>
        <p:nvSpPr>
          <p:cNvPr id="35845" name="Slide Number Placeholder 3">
            <a:extLst>
              <a:ext uri="{FF2B5EF4-FFF2-40B4-BE49-F238E27FC236}">
                <a16:creationId xmlns:a16="http://schemas.microsoft.com/office/drawing/2014/main" id="{707C0A27-9BE1-4BBC-B4A2-890A4C8EDCC6}"/>
              </a:ext>
            </a:extLst>
          </p:cNvPr>
          <p:cNvSpPr txBox="1">
            <a:spLocks noGrp="1"/>
          </p:cNvSpPr>
          <p:nvPr/>
        </p:nvSpPr>
        <p:spPr bwMode="auto">
          <a:xfrm>
            <a:off x="5646582" y="7082634"/>
            <a:ext cx="4318960" cy="3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07" tIns="45953" rIns="91907" bIns="45953"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24367" rtl="0" eaLnBrk="1" fontAlgn="auto" latinLnBrk="0" hangingPunct="1">
              <a:lnSpc>
                <a:spcPct val="100000"/>
              </a:lnSpc>
              <a:spcBef>
                <a:spcPct val="0"/>
              </a:spcBef>
              <a:spcAft>
                <a:spcPts val="0"/>
              </a:spcAft>
              <a:buClrTx/>
              <a:buSzTx/>
              <a:buFontTx/>
              <a:buNone/>
              <a:tabLst/>
              <a:defRPr/>
            </a:pPr>
            <a:fld id="{9D10F4A5-ED1C-422F-BA8E-6A3EF08B4BA3}"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24367" rtl="0" eaLnBrk="1" fontAlgn="auto" latinLnBrk="0" hangingPunct="1">
                <a:lnSpc>
                  <a:spcPct val="100000"/>
                </a:lnSpc>
                <a:spcBef>
                  <a:spcPct val="0"/>
                </a:spcBef>
                <a:spcAft>
                  <a:spcPts val="0"/>
                </a:spcAft>
                <a:buClrTx/>
                <a:buSzTx/>
                <a:buFontTx/>
                <a:buNone/>
                <a:tabLst/>
                <a:defRPr/>
              </a:pPr>
              <a:t>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6510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809"/>
              </a:spcAft>
            </a:pPr>
            <a:r>
              <a:rPr lang="en-US" sz="1400" dirty="0">
                <a:solidFill>
                  <a:srgbClr val="000000"/>
                </a:solidFill>
                <a:ea typeface="Times New Roman" panose="02020603050405020304" pitchFamily="18" charset="0"/>
                <a:cs typeface="Times New Roman" panose="02020603050405020304" pitchFamily="18" charset="0"/>
              </a:rPr>
              <a:t>When these five pillars come together, they form the Community Wealth Building “Wedge.” The Wedge represents CWB’s truly transformative power – pulling together the actions within these pillars in an intentional and interconnected way, disrupting and displacing the extractive economy, and creating a new model that drives a more democratic economy from the local to the global. </a:t>
            </a:r>
            <a:endParaRPr lang="en-US" sz="1400" dirty="0">
              <a:ea typeface="Calibri" panose="020F0502020204030204" pitchFamily="34" charset="0"/>
              <a:cs typeface="Times New Roman" panose="02020603050405020304" pitchFamily="18" charset="0"/>
            </a:endParaRPr>
          </a:p>
          <a:p>
            <a:pPr>
              <a:lnSpc>
                <a:spcPct val="107000"/>
              </a:lnSpc>
              <a:spcAft>
                <a:spcPts val="809"/>
              </a:spcAft>
            </a:pPr>
            <a:r>
              <a:rPr lang="en-US" sz="1400" dirty="0">
                <a:ea typeface="Calibri" panose="020F0502020204030204" pitchFamily="34" charset="0"/>
                <a:cs typeface="Arial" panose="020B0604020202020204" pitchFamily="34" charset="0"/>
              </a:rPr>
              <a:t>Significant progress has made on action plans in several localities and regions over the past year. </a:t>
            </a:r>
            <a:endParaRPr lang="en-US" sz="1400" dirty="0">
              <a:ea typeface="Calibri" panose="020F0502020204030204" pitchFamily="34" charset="0"/>
              <a:cs typeface="Times New Roman" panose="02020603050405020304" pitchFamily="18" charset="0"/>
            </a:endParaRPr>
          </a:p>
          <a:p>
            <a:pPr marL="346638" indent="-346638">
              <a:lnSpc>
                <a:spcPct val="107000"/>
              </a:lnSpc>
              <a:spcAft>
                <a:spcPts val="809"/>
              </a:spcAft>
              <a:buFont typeface="Symbol" panose="05050102010706020507" pitchFamily="18" charset="2"/>
              <a:buChar char=""/>
            </a:pPr>
            <a:r>
              <a:rPr lang="en-GB" sz="1400" dirty="0">
                <a:ea typeface="Calibri" panose="020F0502020204030204" pitchFamily="34" charset="0"/>
                <a:cs typeface="Arial" panose="020B0604020202020204" pitchFamily="34" charset="0"/>
              </a:rPr>
              <a:t>Building a network of cities Includes Somerville. </a:t>
            </a:r>
            <a:endParaRPr lang="en-US" sz="1400" dirty="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24367" rtl="0" eaLnBrk="1" fontAlgn="auto" latinLnBrk="0" hangingPunct="1">
              <a:lnSpc>
                <a:spcPct val="100000"/>
              </a:lnSpc>
              <a:spcBef>
                <a:spcPts val="0"/>
              </a:spcBef>
              <a:spcAft>
                <a:spcPts val="0"/>
              </a:spcAft>
              <a:buClrTx/>
              <a:buSzTx/>
              <a:buFontTx/>
              <a:buNone/>
              <a:tabLst/>
              <a:defRPr/>
            </a:pPr>
            <a:fld id="{3F149A33-EF32-4929-8759-1B04CC1833B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892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414" y="8684381"/>
            <a:ext cx="2972098" cy="458108"/>
          </a:xfrm>
          <a:prstGeom prst="rect">
            <a:avLst/>
          </a:prstGeom>
          <a:noFill/>
          <a:ln w="9525">
            <a:noFill/>
            <a:miter lim="800000"/>
            <a:headEnd/>
            <a:tailEnd/>
          </a:ln>
        </p:spPr>
        <p:txBody>
          <a:bodyPr lIns="91424" tIns="45713" rIns="91424" bIns="45713" anchor="b"/>
          <a:lstStyle/>
          <a:p>
            <a:pPr algn="r" defTabSz="912983"/>
            <a:fld id="{29C63EC4-F30C-45BE-88F2-4CEFDE03C9FC}" type="slidenum">
              <a:rPr lang="en-US" sz="1100">
                <a:latin typeface="Calibri" pitchFamily="34" charset="0"/>
              </a:rPr>
              <a:pPr algn="r" defTabSz="912983"/>
              <a:t>9</a:t>
            </a:fld>
            <a:endParaRPr lang="en-US" sz="1100" dirty="0">
              <a:latin typeface="Calibri"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705363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04398"/>
            <a:r>
              <a:rPr lang="en-US" dirty="0"/>
              <a:t>So what</a:t>
            </a:r>
            <a:r>
              <a:rPr lang="en-US" baseline="0" dirty="0"/>
              <a:t> does it look like when all these pieces – place, ownership, and institutions – come together?  In Cleveland, the Greater University Circle Initiative has brought together 6 anchor institutions including Case Western University and the Cleveland Clinic with the support of the Cleveland Foundation and city government to better connect their economic output to the struggling communities directly adjacent to their campuses. Working with local technical assistance providers and CDFIs, they helped incubate a network of three employee-owned cooperative that are located in and employ residents from these low-income communities. </a:t>
            </a:r>
            <a:endParaRPr lang="en-US" dirty="0"/>
          </a:p>
          <a:p>
            <a:endParaRPr lang="en-US" dirty="0"/>
          </a:p>
        </p:txBody>
      </p:sp>
      <p:sp>
        <p:nvSpPr>
          <p:cNvPr id="4" name="Slide Number Placeholder 3"/>
          <p:cNvSpPr>
            <a:spLocks noGrp="1"/>
          </p:cNvSpPr>
          <p:nvPr>
            <p:ph type="sldNum" sz="quarter" idx="10"/>
          </p:nvPr>
        </p:nvSpPr>
        <p:spPr/>
        <p:txBody>
          <a:bodyPr/>
          <a:lstStyle/>
          <a:p>
            <a:pPr defTabSz="804398"/>
            <a:fld id="{9109B38E-F756-41B4-AFDD-5D50FA2C61ED}" type="slidenum">
              <a:rPr lang="en-US">
                <a:solidFill>
                  <a:prstClr val="black"/>
                </a:solidFill>
                <a:latin typeface="Calibri" panose="020F0502020204030204"/>
              </a:rPr>
              <a:pPr defTabSz="804398"/>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542285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13166" rtl="0" eaLnBrk="1" fontAlgn="auto" latinLnBrk="0" hangingPunct="1">
              <a:lnSpc>
                <a:spcPct val="100000"/>
              </a:lnSpc>
              <a:spcBef>
                <a:spcPts val="0"/>
              </a:spcBef>
              <a:spcAft>
                <a:spcPts val="0"/>
              </a:spcAft>
              <a:buClrTx/>
              <a:buSzTx/>
              <a:buFontTx/>
              <a:buNone/>
              <a:tabLst/>
              <a:defRPr/>
            </a:pPr>
            <a:fld id="{9109B38E-F756-41B4-AFDD-5D50FA2C61E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1316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26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E83C-F182-D146-B373-CF9A109353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B5A8DC-5EF3-324C-ADA6-4404700863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F7E4D2-C7DB-6441-B239-8ECB684C53E3}"/>
              </a:ext>
            </a:extLst>
          </p:cNvPr>
          <p:cNvSpPr>
            <a:spLocks noGrp="1"/>
          </p:cNvSpPr>
          <p:nvPr>
            <p:ph type="dt" sz="half" idx="10"/>
          </p:nvPr>
        </p:nvSpPr>
        <p:spPr/>
        <p:txBody>
          <a:bodyPr/>
          <a:lstStyle/>
          <a:p>
            <a:fld id="{E01835FA-EC85-F545-A162-73A62AC15ED9}" type="datetimeFigureOut">
              <a:rPr lang="en-US" smtClean="0"/>
              <a:t>11/27/23</a:t>
            </a:fld>
            <a:endParaRPr lang="en-US"/>
          </a:p>
        </p:txBody>
      </p:sp>
      <p:sp>
        <p:nvSpPr>
          <p:cNvPr id="5" name="Footer Placeholder 4">
            <a:extLst>
              <a:ext uri="{FF2B5EF4-FFF2-40B4-BE49-F238E27FC236}">
                <a16:creationId xmlns:a16="http://schemas.microsoft.com/office/drawing/2014/main" id="{6A3D76E2-1A02-A441-8377-400CC5C17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9360F-F605-4B4A-A90C-55EA826AB618}"/>
              </a:ext>
            </a:extLst>
          </p:cNvPr>
          <p:cNvSpPr>
            <a:spLocks noGrp="1"/>
          </p:cNvSpPr>
          <p:nvPr>
            <p:ph type="sldNum" sz="quarter" idx="12"/>
          </p:nvPr>
        </p:nvSpPr>
        <p:spPr/>
        <p:txBody>
          <a:bodyPr/>
          <a:lstStyle/>
          <a:p>
            <a:fld id="{C690533C-A9FA-FC4A-AFD0-65B71912EFED}" type="slidenum">
              <a:rPr lang="en-US" smtClean="0"/>
              <a:t>‹#›</a:t>
            </a:fld>
            <a:endParaRPr lang="en-US"/>
          </a:p>
        </p:txBody>
      </p:sp>
    </p:spTree>
    <p:extLst>
      <p:ext uri="{BB962C8B-B14F-4D97-AF65-F5344CB8AC3E}">
        <p14:creationId xmlns:p14="http://schemas.microsoft.com/office/powerpoint/2010/main" val="292230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1502-1934-1145-AEBC-06D1A9A915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835DE2-1134-EF4E-B08E-2111700BB9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A5277-EBEB-BF4D-BCB2-8DF804CC916D}"/>
              </a:ext>
            </a:extLst>
          </p:cNvPr>
          <p:cNvSpPr>
            <a:spLocks noGrp="1"/>
          </p:cNvSpPr>
          <p:nvPr>
            <p:ph type="dt" sz="half" idx="10"/>
          </p:nvPr>
        </p:nvSpPr>
        <p:spPr/>
        <p:txBody>
          <a:bodyPr/>
          <a:lstStyle/>
          <a:p>
            <a:fld id="{E01835FA-EC85-F545-A162-73A62AC15ED9}" type="datetimeFigureOut">
              <a:rPr lang="en-US" smtClean="0"/>
              <a:t>11/27/23</a:t>
            </a:fld>
            <a:endParaRPr lang="en-US"/>
          </a:p>
        </p:txBody>
      </p:sp>
      <p:sp>
        <p:nvSpPr>
          <p:cNvPr id="5" name="Footer Placeholder 4">
            <a:extLst>
              <a:ext uri="{FF2B5EF4-FFF2-40B4-BE49-F238E27FC236}">
                <a16:creationId xmlns:a16="http://schemas.microsoft.com/office/drawing/2014/main" id="{C0A6701C-B5C4-3246-9212-F2F20095A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FE675-3148-1246-83E7-81C14FC71340}"/>
              </a:ext>
            </a:extLst>
          </p:cNvPr>
          <p:cNvSpPr>
            <a:spLocks noGrp="1"/>
          </p:cNvSpPr>
          <p:nvPr>
            <p:ph type="sldNum" sz="quarter" idx="12"/>
          </p:nvPr>
        </p:nvSpPr>
        <p:spPr/>
        <p:txBody>
          <a:bodyPr/>
          <a:lstStyle/>
          <a:p>
            <a:fld id="{C690533C-A9FA-FC4A-AFD0-65B71912EFED}" type="slidenum">
              <a:rPr lang="en-US" smtClean="0"/>
              <a:t>‹#›</a:t>
            </a:fld>
            <a:endParaRPr lang="en-US"/>
          </a:p>
        </p:txBody>
      </p:sp>
    </p:spTree>
    <p:extLst>
      <p:ext uri="{BB962C8B-B14F-4D97-AF65-F5344CB8AC3E}">
        <p14:creationId xmlns:p14="http://schemas.microsoft.com/office/powerpoint/2010/main" val="2034618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7589DC-F55E-C747-B9F6-D0D95963B4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9C118A-E3A6-934B-B518-BE132088DF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0686A-DF5D-B046-8523-AFAB58E0F550}"/>
              </a:ext>
            </a:extLst>
          </p:cNvPr>
          <p:cNvSpPr>
            <a:spLocks noGrp="1"/>
          </p:cNvSpPr>
          <p:nvPr>
            <p:ph type="dt" sz="half" idx="10"/>
          </p:nvPr>
        </p:nvSpPr>
        <p:spPr/>
        <p:txBody>
          <a:bodyPr/>
          <a:lstStyle/>
          <a:p>
            <a:fld id="{E01835FA-EC85-F545-A162-73A62AC15ED9}" type="datetimeFigureOut">
              <a:rPr lang="en-US" smtClean="0"/>
              <a:t>11/27/23</a:t>
            </a:fld>
            <a:endParaRPr lang="en-US"/>
          </a:p>
        </p:txBody>
      </p:sp>
      <p:sp>
        <p:nvSpPr>
          <p:cNvPr id="5" name="Footer Placeholder 4">
            <a:extLst>
              <a:ext uri="{FF2B5EF4-FFF2-40B4-BE49-F238E27FC236}">
                <a16:creationId xmlns:a16="http://schemas.microsoft.com/office/drawing/2014/main" id="{CA4FF996-0B1D-D544-94C6-1B352CE87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8295BD-7EF0-724E-BB66-BB12BDA2DFF9}"/>
              </a:ext>
            </a:extLst>
          </p:cNvPr>
          <p:cNvSpPr>
            <a:spLocks noGrp="1"/>
          </p:cNvSpPr>
          <p:nvPr>
            <p:ph type="sldNum" sz="quarter" idx="12"/>
          </p:nvPr>
        </p:nvSpPr>
        <p:spPr/>
        <p:txBody>
          <a:bodyPr/>
          <a:lstStyle/>
          <a:p>
            <a:fld id="{C690533C-A9FA-FC4A-AFD0-65B71912EFED}" type="slidenum">
              <a:rPr lang="en-US" smtClean="0"/>
              <a:t>‹#›</a:t>
            </a:fld>
            <a:endParaRPr lang="en-US"/>
          </a:p>
        </p:txBody>
      </p:sp>
    </p:spTree>
    <p:extLst>
      <p:ext uri="{BB962C8B-B14F-4D97-AF65-F5344CB8AC3E}">
        <p14:creationId xmlns:p14="http://schemas.microsoft.com/office/powerpoint/2010/main" val="2519262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2"/>
        <p:cNvGrpSpPr/>
        <p:nvPr/>
      </p:nvGrpSpPr>
      <p:grpSpPr>
        <a:xfrm>
          <a:off x="0" y="0"/>
          <a:ext cx="0" cy="0"/>
          <a:chOff x="0" y="0"/>
          <a:chExt cx="0" cy="0"/>
        </a:xfrm>
      </p:grpSpPr>
      <p:sp>
        <p:nvSpPr>
          <p:cNvPr id="153" name="Google Shape;153;p1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4" name="Google Shape;154;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4212141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D14697-9E30-9A49-A2B4-2CC8219B75A5}" type="datetimeFigureOut">
              <a:rPr lang="en-US" smtClean="0"/>
              <a:t>11/27/23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ABDB5-E040-6B40-8E04-F627A7C762EF}" type="slidenum">
              <a:rPr lang="en-US" smtClean="0"/>
              <a:t>‹#›</a:t>
            </a:fld>
            <a:endParaRPr lang="en-US"/>
          </a:p>
        </p:txBody>
      </p:sp>
    </p:spTree>
    <p:extLst>
      <p:ext uri="{BB962C8B-B14F-4D97-AF65-F5344CB8AC3E}">
        <p14:creationId xmlns:p14="http://schemas.microsoft.com/office/powerpoint/2010/main" val="1210588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D14697-9E30-9A49-A2B4-2CC8219B75A5}" type="datetimeFigureOut">
              <a:rPr lang="en-US" smtClean="0"/>
              <a:t>11/27/23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ABDB5-E040-6B40-8E04-F627A7C762EF}" type="slidenum">
              <a:rPr lang="en-US" smtClean="0"/>
              <a:t>‹#›</a:t>
            </a:fld>
            <a:endParaRPr lang="en-US"/>
          </a:p>
        </p:txBody>
      </p:sp>
    </p:spTree>
    <p:extLst>
      <p:ext uri="{BB962C8B-B14F-4D97-AF65-F5344CB8AC3E}">
        <p14:creationId xmlns:p14="http://schemas.microsoft.com/office/powerpoint/2010/main" val="1639270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D14697-9E30-9A49-A2B4-2CC8219B75A5}" type="datetimeFigureOut">
              <a:rPr lang="en-US" smtClean="0"/>
              <a:t>11/27/23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ABDB5-E040-6B40-8E04-F627A7C762EF}" type="slidenum">
              <a:rPr lang="en-US" smtClean="0"/>
              <a:t>‹#›</a:t>
            </a:fld>
            <a:endParaRPr lang="en-US"/>
          </a:p>
        </p:txBody>
      </p:sp>
    </p:spTree>
    <p:extLst>
      <p:ext uri="{BB962C8B-B14F-4D97-AF65-F5344CB8AC3E}">
        <p14:creationId xmlns:p14="http://schemas.microsoft.com/office/powerpoint/2010/main" val="3028844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D14697-9E30-9A49-A2B4-2CC8219B75A5}" type="datetimeFigureOut">
              <a:rPr lang="en-US" smtClean="0"/>
              <a:t>11/27/23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ABDB5-E040-6B40-8E04-F627A7C762EF}" type="slidenum">
              <a:rPr lang="en-US" smtClean="0"/>
              <a:t>‹#›</a:t>
            </a:fld>
            <a:endParaRPr lang="en-US"/>
          </a:p>
        </p:txBody>
      </p:sp>
    </p:spTree>
    <p:extLst>
      <p:ext uri="{BB962C8B-B14F-4D97-AF65-F5344CB8AC3E}">
        <p14:creationId xmlns:p14="http://schemas.microsoft.com/office/powerpoint/2010/main" val="3605795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D14697-9E30-9A49-A2B4-2CC8219B75A5}" type="datetimeFigureOut">
              <a:rPr lang="en-US" smtClean="0"/>
              <a:t>11/27/23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ABDB5-E040-6B40-8E04-F627A7C762EF}" type="slidenum">
              <a:rPr lang="en-US" smtClean="0"/>
              <a:t>‹#›</a:t>
            </a:fld>
            <a:endParaRPr lang="en-US"/>
          </a:p>
        </p:txBody>
      </p:sp>
    </p:spTree>
    <p:extLst>
      <p:ext uri="{BB962C8B-B14F-4D97-AF65-F5344CB8AC3E}">
        <p14:creationId xmlns:p14="http://schemas.microsoft.com/office/powerpoint/2010/main" val="3436774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D14697-9E30-9A49-A2B4-2CC8219B75A5}" type="datetimeFigureOut">
              <a:rPr lang="en-US" smtClean="0"/>
              <a:t>11/27/23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ABDB5-E040-6B40-8E04-F627A7C762EF}" type="slidenum">
              <a:rPr lang="en-US" smtClean="0"/>
              <a:t>‹#›</a:t>
            </a:fld>
            <a:endParaRPr lang="en-US"/>
          </a:p>
        </p:txBody>
      </p:sp>
    </p:spTree>
    <p:extLst>
      <p:ext uri="{BB962C8B-B14F-4D97-AF65-F5344CB8AC3E}">
        <p14:creationId xmlns:p14="http://schemas.microsoft.com/office/powerpoint/2010/main" val="2966242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14697-9E30-9A49-A2B4-2CC8219B75A5}" type="datetimeFigureOut">
              <a:rPr lang="en-US" smtClean="0"/>
              <a:t>11/27/23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ABDB5-E040-6B40-8E04-F627A7C762EF}" type="slidenum">
              <a:rPr lang="en-US" smtClean="0"/>
              <a:t>‹#›</a:t>
            </a:fld>
            <a:endParaRPr lang="en-US"/>
          </a:p>
        </p:txBody>
      </p:sp>
    </p:spTree>
    <p:extLst>
      <p:ext uri="{BB962C8B-B14F-4D97-AF65-F5344CB8AC3E}">
        <p14:creationId xmlns:p14="http://schemas.microsoft.com/office/powerpoint/2010/main" val="2739581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66456-5B4D-374D-B59E-17FBE702B3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AB83E4-20CB-B849-B52E-9495E439AD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D816B-01F8-DA45-8724-772E96BA6A88}"/>
              </a:ext>
            </a:extLst>
          </p:cNvPr>
          <p:cNvSpPr>
            <a:spLocks noGrp="1"/>
          </p:cNvSpPr>
          <p:nvPr>
            <p:ph type="dt" sz="half" idx="10"/>
          </p:nvPr>
        </p:nvSpPr>
        <p:spPr/>
        <p:txBody>
          <a:bodyPr/>
          <a:lstStyle/>
          <a:p>
            <a:fld id="{E01835FA-EC85-F545-A162-73A62AC15ED9}" type="datetimeFigureOut">
              <a:rPr lang="en-US" smtClean="0"/>
              <a:t>11/27/23</a:t>
            </a:fld>
            <a:endParaRPr lang="en-US"/>
          </a:p>
        </p:txBody>
      </p:sp>
      <p:sp>
        <p:nvSpPr>
          <p:cNvPr id="5" name="Footer Placeholder 4">
            <a:extLst>
              <a:ext uri="{FF2B5EF4-FFF2-40B4-BE49-F238E27FC236}">
                <a16:creationId xmlns:a16="http://schemas.microsoft.com/office/drawing/2014/main" id="{E5A40AD0-E99F-5847-8F4A-E18067D36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7F141-24B9-7041-8C1F-89E34367DD99}"/>
              </a:ext>
            </a:extLst>
          </p:cNvPr>
          <p:cNvSpPr>
            <a:spLocks noGrp="1"/>
          </p:cNvSpPr>
          <p:nvPr>
            <p:ph type="sldNum" sz="quarter" idx="12"/>
          </p:nvPr>
        </p:nvSpPr>
        <p:spPr/>
        <p:txBody>
          <a:bodyPr/>
          <a:lstStyle/>
          <a:p>
            <a:fld id="{C690533C-A9FA-FC4A-AFD0-65B71912EFED}" type="slidenum">
              <a:rPr lang="en-US" smtClean="0"/>
              <a:t>‹#›</a:t>
            </a:fld>
            <a:endParaRPr lang="en-US"/>
          </a:p>
        </p:txBody>
      </p:sp>
    </p:spTree>
    <p:extLst>
      <p:ext uri="{BB962C8B-B14F-4D97-AF65-F5344CB8AC3E}">
        <p14:creationId xmlns:p14="http://schemas.microsoft.com/office/powerpoint/2010/main" val="1381898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D14697-9E30-9A49-A2B4-2CC8219B75A5}" type="datetimeFigureOut">
              <a:rPr lang="en-US" smtClean="0"/>
              <a:t>11/27/23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ABDB5-E040-6B40-8E04-F627A7C762EF}" type="slidenum">
              <a:rPr lang="en-US" smtClean="0"/>
              <a:t>‹#›</a:t>
            </a:fld>
            <a:endParaRPr lang="en-US"/>
          </a:p>
        </p:txBody>
      </p:sp>
    </p:spTree>
    <p:extLst>
      <p:ext uri="{BB962C8B-B14F-4D97-AF65-F5344CB8AC3E}">
        <p14:creationId xmlns:p14="http://schemas.microsoft.com/office/powerpoint/2010/main" val="3796939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D14697-9E30-9A49-A2B4-2CC8219B75A5}" type="datetimeFigureOut">
              <a:rPr lang="en-US" smtClean="0"/>
              <a:t>11/27/23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ABDB5-E040-6B40-8E04-F627A7C762EF}" type="slidenum">
              <a:rPr lang="en-US" smtClean="0"/>
              <a:t>‹#›</a:t>
            </a:fld>
            <a:endParaRPr lang="en-US"/>
          </a:p>
        </p:txBody>
      </p:sp>
    </p:spTree>
    <p:extLst>
      <p:ext uri="{BB962C8B-B14F-4D97-AF65-F5344CB8AC3E}">
        <p14:creationId xmlns:p14="http://schemas.microsoft.com/office/powerpoint/2010/main" val="19730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D14697-9E30-9A49-A2B4-2CC8219B75A5}" type="datetimeFigureOut">
              <a:rPr lang="en-US" smtClean="0"/>
              <a:t>11/27/23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ABDB5-E040-6B40-8E04-F627A7C762EF}" type="slidenum">
              <a:rPr lang="en-US" smtClean="0"/>
              <a:t>‹#›</a:t>
            </a:fld>
            <a:endParaRPr lang="en-US"/>
          </a:p>
        </p:txBody>
      </p:sp>
    </p:spTree>
    <p:extLst>
      <p:ext uri="{BB962C8B-B14F-4D97-AF65-F5344CB8AC3E}">
        <p14:creationId xmlns:p14="http://schemas.microsoft.com/office/powerpoint/2010/main" val="1950886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D14697-9E30-9A49-A2B4-2CC8219B75A5}" type="datetimeFigureOut">
              <a:rPr lang="en-US" smtClean="0"/>
              <a:t>11/27/23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ABDB5-E040-6B40-8E04-F627A7C762EF}" type="slidenum">
              <a:rPr lang="en-US" smtClean="0"/>
              <a:t>‹#›</a:t>
            </a:fld>
            <a:endParaRPr lang="en-US"/>
          </a:p>
        </p:txBody>
      </p:sp>
    </p:spTree>
    <p:extLst>
      <p:ext uri="{BB962C8B-B14F-4D97-AF65-F5344CB8AC3E}">
        <p14:creationId xmlns:p14="http://schemas.microsoft.com/office/powerpoint/2010/main" val="533725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DAE56-4463-4D42-AD3D-FD2A8BB35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C319F3-3A37-144F-8B0C-AB8F5F0914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0C4C16-6E5E-F943-97A9-7464078BBF3D}"/>
              </a:ext>
            </a:extLst>
          </p:cNvPr>
          <p:cNvSpPr>
            <a:spLocks noGrp="1"/>
          </p:cNvSpPr>
          <p:nvPr>
            <p:ph type="dt" sz="half" idx="10"/>
          </p:nvPr>
        </p:nvSpPr>
        <p:spPr/>
        <p:txBody>
          <a:bodyPr/>
          <a:lstStyle/>
          <a:p>
            <a:fld id="{E01835FA-EC85-F545-A162-73A62AC15ED9}" type="datetimeFigureOut">
              <a:rPr lang="en-US" smtClean="0"/>
              <a:t>11/27/23</a:t>
            </a:fld>
            <a:endParaRPr lang="en-US"/>
          </a:p>
        </p:txBody>
      </p:sp>
      <p:sp>
        <p:nvSpPr>
          <p:cNvPr id="5" name="Footer Placeholder 4">
            <a:extLst>
              <a:ext uri="{FF2B5EF4-FFF2-40B4-BE49-F238E27FC236}">
                <a16:creationId xmlns:a16="http://schemas.microsoft.com/office/drawing/2014/main" id="{180C67F1-4CA4-8B42-A108-418DF5909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7921-AE9E-2449-8D09-00F7FAC108CE}"/>
              </a:ext>
            </a:extLst>
          </p:cNvPr>
          <p:cNvSpPr>
            <a:spLocks noGrp="1"/>
          </p:cNvSpPr>
          <p:nvPr>
            <p:ph type="sldNum" sz="quarter" idx="12"/>
          </p:nvPr>
        </p:nvSpPr>
        <p:spPr/>
        <p:txBody>
          <a:bodyPr/>
          <a:lstStyle/>
          <a:p>
            <a:fld id="{C690533C-A9FA-FC4A-AFD0-65B71912EFED}" type="slidenum">
              <a:rPr lang="en-US" smtClean="0"/>
              <a:t>‹#›</a:t>
            </a:fld>
            <a:endParaRPr lang="en-US"/>
          </a:p>
        </p:txBody>
      </p:sp>
    </p:spTree>
    <p:extLst>
      <p:ext uri="{BB962C8B-B14F-4D97-AF65-F5344CB8AC3E}">
        <p14:creationId xmlns:p14="http://schemas.microsoft.com/office/powerpoint/2010/main" val="3778136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5D424-6CDD-214F-BECF-B3DCC6D623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28C69-97C0-1F47-AF21-9F4D680E20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C12539-B884-694B-9D15-0756CE3928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D55F5A-180E-8444-B907-2164554E5A58}"/>
              </a:ext>
            </a:extLst>
          </p:cNvPr>
          <p:cNvSpPr>
            <a:spLocks noGrp="1"/>
          </p:cNvSpPr>
          <p:nvPr>
            <p:ph type="dt" sz="half" idx="10"/>
          </p:nvPr>
        </p:nvSpPr>
        <p:spPr/>
        <p:txBody>
          <a:bodyPr/>
          <a:lstStyle/>
          <a:p>
            <a:fld id="{E01835FA-EC85-F545-A162-73A62AC15ED9}" type="datetimeFigureOut">
              <a:rPr lang="en-US" smtClean="0"/>
              <a:t>11/27/23</a:t>
            </a:fld>
            <a:endParaRPr lang="en-US"/>
          </a:p>
        </p:txBody>
      </p:sp>
      <p:sp>
        <p:nvSpPr>
          <p:cNvPr id="6" name="Footer Placeholder 5">
            <a:extLst>
              <a:ext uri="{FF2B5EF4-FFF2-40B4-BE49-F238E27FC236}">
                <a16:creationId xmlns:a16="http://schemas.microsoft.com/office/drawing/2014/main" id="{27717EC8-D4A8-754C-8FCD-C3520153EC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369D5-C040-5740-AF87-B624B6EFD88D}"/>
              </a:ext>
            </a:extLst>
          </p:cNvPr>
          <p:cNvSpPr>
            <a:spLocks noGrp="1"/>
          </p:cNvSpPr>
          <p:nvPr>
            <p:ph type="sldNum" sz="quarter" idx="12"/>
          </p:nvPr>
        </p:nvSpPr>
        <p:spPr/>
        <p:txBody>
          <a:bodyPr/>
          <a:lstStyle/>
          <a:p>
            <a:fld id="{C690533C-A9FA-FC4A-AFD0-65B71912EFED}" type="slidenum">
              <a:rPr lang="en-US" smtClean="0"/>
              <a:t>‹#›</a:t>
            </a:fld>
            <a:endParaRPr lang="en-US"/>
          </a:p>
        </p:txBody>
      </p:sp>
    </p:spTree>
    <p:extLst>
      <p:ext uri="{BB962C8B-B14F-4D97-AF65-F5344CB8AC3E}">
        <p14:creationId xmlns:p14="http://schemas.microsoft.com/office/powerpoint/2010/main" val="1097884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5FB3E-F878-A24F-B0DC-2CD29BBF72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5E85B8-8855-3F4B-A430-F9CB807731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A7EDD1-D9EC-AF4B-B16A-31CB7F92CE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022DB3-4D19-F24A-9146-5F3821B247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C43320-0241-E54A-B6E9-F1D4027BD3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3C521D-9DBF-3048-8C53-BABD230CD8A0}"/>
              </a:ext>
            </a:extLst>
          </p:cNvPr>
          <p:cNvSpPr>
            <a:spLocks noGrp="1"/>
          </p:cNvSpPr>
          <p:nvPr>
            <p:ph type="dt" sz="half" idx="10"/>
          </p:nvPr>
        </p:nvSpPr>
        <p:spPr/>
        <p:txBody>
          <a:bodyPr/>
          <a:lstStyle/>
          <a:p>
            <a:fld id="{E01835FA-EC85-F545-A162-73A62AC15ED9}" type="datetimeFigureOut">
              <a:rPr lang="en-US" smtClean="0"/>
              <a:t>11/27/23</a:t>
            </a:fld>
            <a:endParaRPr lang="en-US"/>
          </a:p>
        </p:txBody>
      </p:sp>
      <p:sp>
        <p:nvSpPr>
          <p:cNvPr id="8" name="Footer Placeholder 7">
            <a:extLst>
              <a:ext uri="{FF2B5EF4-FFF2-40B4-BE49-F238E27FC236}">
                <a16:creationId xmlns:a16="http://schemas.microsoft.com/office/drawing/2014/main" id="{633806AE-D726-F74C-BD5C-B9DC162A14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A6080C-B8F6-9E45-8B45-C2F7D0AC1C30}"/>
              </a:ext>
            </a:extLst>
          </p:cNvPr>
          <p:cNvSpPr>
            <a:spLocks noGrp="1"/>
          </p:cNvSpPr>
          <p:nvPr>
            <p:ph type="sldNum" sz="quarter" idx="12"/>
          </p:nvPr>
        </p:nvSpPr>
        <p:spPr/>
        <p:txBody>
          <a:bodyPr/>
          <a:lstStyle/>
          <a:p>
            <a:fld id="{C690533C-A9FA-FC4A-AFD0-65B71912EFED}" type="slidenum">
              <a:rPr lang="en-US" smtClean="0"/>
              <a:t>‹#›</a:t>
            </a:fld>
            <a:endParaRPr lang="en-US"/>
          </a:p>
        </p:txBody>
      </p:sp>
    </p:spTree>
    <p:extLst>
      <p:ext uri="{BB962C8B-B14F-4D97-AF65-F5344CB8AC3E}">
        <p14:creationId xmlns:p14="http://schemas.microsoft.com/office/powerpoint/2010/main" val="2716467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C80AA-B509-DB48-AF7E-E6BFC37890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27B1B7-2EC1-1A4B-98C4-003D136284FE}"/>
              </a:ext>
            </a:extLst>
          </p:cNvPr>
          <p:cNvSpPr>
            <a:spLocks noGrp="1"/>
          </p:cNvSpPr>
          <p:nvPr>
            <p:ph type="dt" sz="half" idx="10"/>
          </p:nvPr>
        </p:nvSpPr>
        <p:spPr/>
        <p:txBody>
          <a:bodyPr/>
          <a:lstStyle/>
          <a:p>
            <a:fld id="{E01835FA-EC85-F545-A162-73A62AC15ED9}" type="datetimeFigureOut">
              <a:rPr lang="en-US" smtClean="0"/>
              <a:t>11/27/23</a:t>
            </a:fld>
            <a:endParaRPr lang="en-US"/>
          </a:p>
        </p:txBody>
      </p:sp>
      <p:sp>
        <p:nvSpPr>
          <p:cNvPr id="4" name="Footer Placeholder 3">
            <a:extLst>
              <a:ext uri="{FF2B5EF4-FFF2-40B4-BE49-F238E27FC236}">
                <a16:creationId xmlns:a16="http://schemas.microsoft.com/office/drawing/2014/main" id="{AA434D5D-6A7E-A241-AB17-F52DB96962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70BFD5-9788-B949-8A16-5CBA9A71E1F2}"/>
              </a:ext>
            </a:extLst>
          </p:cNvPr>
          <p:cNvSpPr>
            <a:spLocks noGrp="1"/>
          </p:cNvSpPr>
          <p:nvPr>
            <p:ph type="sldNum" sz="quarter" idx="12"/>
          </p:nvPr>
        </p:nvSpPr>
        <p:spPr/>
        <p:txBody>
          <a:bodyPr/>
          <a:lstStyle/>
          <a:p>
            <a:fld id="{C690533C-A9FA-FC4A-AFD0-65B71912EFED}" type="slidenum">
              <a:rPr lang="en-US" smtClean="0"/>
              <a:t>‹#›</a:t>
            </a:fld>
            <a:endParaRPr lang="en-US"/>
          </a:p>
        </p:txBody>
      </p:sp>
    </p:spTree>
    <p:extLst>
      <p:ext uri="{BB962C8B-B14F-4D97-AF65-F5344CB8AC3E}">
        <p14:creationId xmlns:p14="http://schemas.microsoft.com/office/powerpoint/2010/main" val="426408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97AB90-C19B-504B-AFF6-0C26EA566A8B}"/>
              </a:ext>
            </a:extLst>
          </p:cNvPr>
          <p:cNvSpPr>
            <a:spLocks noGrp="1"/>
          </p:cNvSpPr>
          <p:nvPr>
            <p:ph type="dt" sz="half" idx="10"/>
          </p:nvPr>
        </p:nvSpPr>
        <p:spPr/>
        <p:txBody>
          <a:bodyPr/>
          <a:lstStyle/>
          <a:p>
            <a:fld id="{E01835FA-EC85-F545-A162-73A62AC15ED9}" type="datetimeFigureOut">
              <a:rPr lang="en-US" smtClean="0"/>
              <a:t>11/27/23</a:t>
            </a:fld>
            <a:endParaRPr lang="en-US"/>
          </a:p>
        </p:txBody>
      </p:sp>
      <p:sp>
        <p:nvSpPr>
          <p:cNvPr id="3" name="Footer Placeholder 2">
            <a:extLst>
              <a:ext uri="{FF2B5EF4-FFF2-40B4-BE49-F238E27FC236}">
                <a16:creationId xmlns:a16="http://schemas.microsoft.com/office/drawing/2014/main" id="{E36C18CD-AF37-9744-9C7E-498CD65375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7D7D76-CCB8-4247-8FE5-FB77E6FF326F}"/>
              </a:ext>
            </a:extLst>
          </p:cNvPr>
          <p:cNvSpPr>
            <a:spLocks noGrp="1"/>
          </p:cNvSpPr>
          <p:nvPr>
            <p:ph type="sldNum" sz="quarter" idx="12"/>
          </p:nvPr>
        </p:nvSpPr>
        <p:spPr/>
        <p:txBody>
          <a:bodyPr/>
          <a:lstStyle/>
          <a:p>
            <a:fld id="{C690533C-A9FA-FC4A-AFD0-65B71912EFED}" type="slidenum">
              <a:rPr lang="en-US" smtClean="0"/>
              <a:t>‹#›</a:t>
            </a:fld>
            <a:endParaRPr lang="en-US"/>
          </a:p>
        </p:txBody>
      </p:sp>
    </p:spTree>
    <p:extLst>
      <p:ext uri="{BB962C8B-B14F-4D97-AF65-F5344CB8AC3E}">
        <p14:creationId xmlns:p14="http://schemas.microsoft.com/office/powerpoint/2010/main" val="1048677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9A9C-B586-E04E-B11F-C458CFFB65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777B2-17A5-9740-B00D-9A2015FE9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E1CDF7-172D-8747-917E-A84404E90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9E7C0C-2469-E147-922D-9D80633D3266}"/>
              </a:ext>
            </a:extLst>
          </p:cNvPr>
          <p:cNvSpPr>
            <a:spLocks noGrp="1"/>
          </p:cNvSpPr>
          <p:nvPr>
            <p:ph type="dt" sz="half" idx="10"/>
          </p:nvPr>
        </p:nvSpPr>
        <p:spPr/>
        <p:txBody>
          <a:bodyPr/>
          <a:lstStyle/>
          <a:p>
            <a:fld id="{E01835FA-EC85-F545-A162-73A62AC15ED9}" type="datetimeFigureOut">
              <a:rPr lang="en-US" smtClean="0"/>
              <a:t>11/27/23</a:t>
            </a:fld>
            <a:endParaRPr lang="en-US"/>
          </a:p>
        </p:txBody>
      </p:sp>
      <p:sp>
        <p:nvSpPr>
          <p:cNvPr id="6" name="Footer Placeholder 5">
            <a:extLst>
              <a:ext uri="{FF2B5EF4-FFF2-40B4-BE49-F238E27FC236}">
                <a16:creationId xmlns:a16="http://schemas.microsoft.com/office/drawing/2014/main" id="{A94011B9-86B5-E34F-87F9-B068EE663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E0B11-84A0-CD41-B8B4-E3C96E27099F}"/>
              </a:ext>
            </a:extLst>
          </p:cNvPr>
          <p:cNvSpPr>
            <a:spLocks noGrp="1"/>
          </p:cNvSpPr>
          <p:nvPr>
            <p:ph type="sldNum" sz="quarter" idx="12"/>
          </p:nvPr>
        </p:nvSpPr>
        <p:spPr/>
        <p:txBody>
          <a:bodyPr/>
          <a:lstStyle/>
          <a:p>
            <a:fld id="{C690533C-A9FA-FC4A-AFD0-65B71912EFED}" type="slidenum">
              <a:rPr lang="en-US" smtClean="0"/>
              <a:t>‹#›</a:t>
            </a:fld>
            <a:endParaRPr lang="en-US"/>
          </a:p>
        </p:txBody>
      </p:sp>
    </p:spTree>
    <p:extLst>
      <p:ext uri="{BB962C8B-B14F-4D97-AF65-F5344CB8AC3E}">
        <p14:creationId xmlns:p14="http://schemas.microsoft.com/office/powerpoint/2010/main" val="2641972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9E23-6998-6740-8F54-77CC958B6D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04143A-08BD-F248-8EED-F45D66132D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EC9661-B73F-BC42-A45F-C6D3A262B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51A0A-6A56-094A-AF3C-E46A4F402586}"/>
              </a:ext>
            </a:extLst>
          </p:cNvPr>
          <p:cNvSpPr>
            <a:spLocks noGrp="1"/>
          </p:cNvSpPr>
          <p:nvPr>
            <p:ph type="dt" sz="half" idx="10"/>
          </p:nvPr>
        </p:nvSpPr>
        <p:spPr/>
        <p:txBody>
          <a:bodyPr/>
          <a:lstStyle/>
          <a:p>
            <a:fld id="{E01835FA-EC85-F545-A162-73A62AC15ED9}" type="datetimeFigureOut">
              <a:rPr lang="en-US" smtClean="0"/>
              <a:t>11/27/23</a:t>
            </a:fld>
            <a:endParaRPr lang="en-US"/>
          </a:p>
        </p:txBody>
      </p:sp>
      <p:sp>
        <p:nvSpPr>
          <p:cNvPr id="6" name="Footer Placeholder 5">
            <a:extLst>
              <a:ext uri="{FF2B5EF4-FFF2-40B4-BE49-F238E27FC236}">
                <a16:creationId xmlns:a16="http://schemas.microsoft.com/office/drawing/2014/main" id="{FE7B54A4-EE4D-5145-8A02-754878F4FB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7E725-0D33-254F-B7B1-7222EE2566CD}"/>
              </a:ext>
            </a:extLst>
          </p:cNvPr>
          <p:cNvSpPr>
            <a:spLocks noGrp="1"/>
          </p:cNvSpPr>
          <p:nvPr>
            <p:ph type="sldNum" sz="quarter" idx="12"/>
          </p:nvPr>
        </p:nvSpPr>
        <p:spPr/>
        <p:txBody>
          <a:bodyPr/>
          <a:lstStyle/>
          <a:p>
            <a:fld id="{C690533C-A9FA-FC4A-AFD0-65B71912EFED}" type="slidenum">
              <a:rPr lang="en-US" smtClean="0"/>
              <a:t>‹#›</a:t>
            </a:fld>
            <a:endParaRPr lang="en-US"/>
          </a:p>
        </p:txBody>
      </p:sp>
    </p:spTree>
    <p:extLst>
      <p:ext uri="{BB962C8B-B14F-4D97-AF65-F5344CB8AC3E}">
        <p14:creationId xmlns:p14="http://schemas.microsoft.com/office/powerpoint/2010/main" val="3548655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6E9FA7-59FA-0948-8B05-1F694C031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EC7FBD-4AEE-B24F-AE6A-32B3ABCAB1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D9962-D28A-E347-B1F6-37D5F6A8C9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835FA-EC85-F545-A162-73A62AC15ED9}" type="datetimeFigureOut">
              <a:rPr lang="en-US" smtClean="0"/>
              <a:t>11/27/23</a:t>
            </a:fld>
            <a:endParaRPr lang="en-US"/>
          </a:p>
        </p:txBody>
      </p:sp>
      <p:sp>
        <p:nvSpPr>
          <p:cNvPr id="5" name="Footer Placeholder 4">
            <a:extLst>
              <a:ext uri="{FF2B5EF4-FFF2-40B4-BE49-F238E27FC236}">
                <a16:creationId xmlns:a16="http://schemas.microsoft.com/office/drawing/2014/main" id="{1918C7ED-85D9-624A-8F20-703DCD4D4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B25FB2-A76C-7148-9915-F8A0A0F02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0533C-A9FA-FC4A-AFD0-65B71912EFED}" type="slidenum">
              <a:rPr lang="en-US" smtClean="0"/>
              <a:t>‹#›</a:t>
            </a:fld>
            <a:endParaRPr lang="en-US"/>
          </a:p>
        </p:txBody>
      </p:sp>
    </p:spTree>
    <p:extLst>
      <p:ext uri="{BB962C8B-B14F-4D97-AF65-F5344CB8AC3E}">
        <p14:creationId xmlns:p14="http://schemas.microsoft.com/office/powerpoint/2010/main" val="525309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14697-9E30-9A49-A2B4-2CC8219B75A5}" type="datetimeFigureOut">
              <a:rPr lang="en-US" smtClean="0"/>
              <a:t>11/27/23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ABDB5-E040-6B40-8E04-F627A7C762EF}" type="slidenum">
              <a:rPr lang="en-US" smtClean="0"/>
              <a:t>‹#›</a:t>
            </a:fld>
            <a:endParaRPr lang="en-US"/>
          </a:p>
        </p:txBody>
      </p:sp>
    </p:spTree>
    <p:extLst>
      <p:ext uri="{BB962C8B-B14F-4D97-AF65-F5344CB8AC3E}">
        <p14:creationId xmlns:p14="http://schemas.microsoft.com/office/powerpoint/2010/main" val="37097559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benz\Desktop\Community Foundation Report Files\Cover\Front and Back Cover-01.jpg"/>
          <p:cNvPicPr>
            <a:picLocks noChangeAspect="1" noChangeArrowheads="1"/>
          </p:cNvPicPr>
          <p:nvPr/>
        </p:nvPicPr>
        <p:blipFill>
          <a:blip r:embed="rId3"/>
          <a:srcRect/>
          <a:stretch>
            <a:fillRect/>
          </a:stretch>
        </p:blipFill>
        <p:spPr bwMode="auto">
          <a:xfrm>
            <a:off x="323851" y="0"/>
            <a:ext cx="10475913" cy="7086600"/>
          </a:xfrm>
          <a:prstGeom prst="rect">
            <a:avLst/>
          </a:prstGeom>
          <a:noFill/>
          <a:ln w="9525">
            <a:noFill/>
            <a:miter lim="800000"/>
            <a:headEnd/>
            <a:tailEnd/>
          </a:ln>
        </p:spPr>
      </p:pic>
      <p:pic>
        <p:nvPicPr>
          <p:cNvPr id="39939" name="Picture 3"/>
          <p:cNvPicPr>
            <a:picLocks noChangeAspect="1"/>
          </p:cNvPicPr>
          <p:nvPr/>
        </p:nvPicPr>
        <p:blipFill>
          <a:blip r:embed="rId4"/>
          <a:srcRect/>
          <a:stretch>
            <a:fillRect/>
          </a:stretch>
        </p:blipFill>
        <p:spPr bwMode="auto">
          <a:xfrm>
            <a:off x="8458200" y="5943601"/>
            <a:ext cx="1987550" cy="722313"/>
          </a:xfrm>
          <a:prstGeom prst="rect">
            <a:avLst/>
          </a:prstGeom>
          <a:noFill/>
          <a:ln w="9525">
            <a:noFill/>
            <a:miter lim="800000"/>
            <a:headEnd/>
            <a:tailEnd/>
          </a:ln>
        </p:spPr>
      </p:pic>
      <p:sp>
        <p:nvSpPr>
          <p:cNvPr id="39940" name="Title 1"/>
          <p:cNvSpPr txBox="1">
            <a:spLocks/>
          </p:cNvSpPr>
          <p:nvPr/>
        </p:nvSpPr>
        <p:spPr bwMode="auto">
          <a:xfrm>
            <a:off x="3048000" y="-1"/>
            <a:ext cx="8272670" cy="1430421"/>
          </a:xfrm>
          <a:prstGeom prst="rect">
            <a:avLst/>
          </a:prstGeom>
          <a:noFill/>
          <a:ln w="9525">
            <a:noFill/>
            <a:miter lim="800000"/>
            <a:headEnd/>
            <a:tailEnd/>
          </a:ln>
        </p:spPr>
        <p:txBody>
          <a:bodyPr anchor="ctr">
            <a:prstTxWarp prst="textNoShape">
              <a:avLst/>
            </a:prstTxWarp>
          </a:bodyPr>
          <a:lstStyle/>
          <a:p>
            <a:pPr algn="r">
              <a:lnSpc>
                <a:spcPts val="3100"/>
              </a:lnSpc>
            </a:pPr>
            <a:r>
              <a:rPr lang="en-US" sz="3200" b="1" dirty="0">
                <a:solidFill>
                  <a:srgbClr val="016782"/>
                </a:solidFill>
                <a:ea typeface="Arial" pitchFamily="-102" charset="0"/>
                <a:cs typeface="Arial" pitchFamily="-102" charset="0"/>
              </a:rPr>
              <a:t>Community Wealth Building: </a:t>
            </a:r>
          </a:p>
          <a:p>
            <a:pPr algn="r">
              <a:lnSpc>
                <a:spcPts val="3100"/>
              </a:lnSpc>
            </a:pPr>
            <a:r>
              <a:rPr lang="en-US" sz="2800" b="1" dirty="0">
                <a:solidFill>
                  <a:srgbClr val="016782"/>
                </a:solidFill>
                <a:ea typeface="Arial" pitchFamily="-102" charset="0"/>
                <a:cs typeface="Arial" pitchFamily="-102" charset="0"/>
              </a:rPr>
              <a:t>Designing a </a:t>
            </a:r>
            <a:r>
              <a:rPr lang="en-US" sz="2800" b="1" dirty="0" err="1">
                <a:solidFill>
                  <a:srgbClr val="016782"/>
                </a:solidFill>
                <a:ea typeface="Arial" pitchFamily="-102" charset="0"/>
                <a:cs typeface="Arial" pitchFamily="-102" charset="0"/>
              </a:rPr>
              <a:t>Nieuw</a:t>
            </a:r>
            <a:r>
              <a:rPr lang="en-US" sz="2800" b="1" dirty="0">
                <a:solidFill>
                  <a:srgbClr val="016782"/>
                </a:solidFill>
                <a:ea typeface="Arial" pitchFamily="-102" charset="0"/>
                <a:cs typeface="Arial" pitchFamily="-102" charset="0"/>
              </a:rPr>
              <a:t>-West Economy </a:t>
            </a:r>
          </a:p>
          <a:p>
            <a:pPr algn="r">
              <a:lnSpc>
                <a:spcPts val="3100"/>
              </a:lnSpc>
            </a:pPr>
            <a:r>
              <a:rPr lang="en-US" sz="2800" b="1" dirty="0">
                <a:solidFill>
                  <a:srgbClr val="016782"/>
                </a:solidFill>
                <a:ea typeface="Arial" pitchFamily="-102" charset="0"/>
                <a:cs typeface="Arial" pitchFamily="-102" charset="0"/>
              </a:rPr>
              <a:t>For the 21</a:t>
            </a:r>
            <a:r>
              <a:rPr lang="en-US" sz="2800" b="1" baseline="30000" dirty="0">
                <a:solidFill>
                  <a:srgbClr val="016782"/>
                </a:solidFill>
                <a:ea typeface="Arial" pitchFamily="-102" charset="0"/>
                <a:cs typeface="Arial" pitchFamily="-102" charset="0"/>
              </a:rPr>
              <a:t>st</a:t>
            </a:r>
            <a:r>
              <a:rPr lang="en-US" sz="2800" b="1" dirty="0">
                <a:solidFill>
                  <a:srgbClr val="016782"/>
                </a:solidFill>
                <a:ea typeface="Arial" pitchFamily="-102" charset="0"/>
                <a:cs typeface="Arial" pitchFamily="-102" charset="0"/>
              </a:rPr>
              <a:t> Century</a:t>
            </a:r>
          </a:p>
        </p:txBody>
      </p:sp>
      <p:sp>
        <p:nvSpPr>
          <p:cNvPr id="39941" name="TextBox 2"/>
          <p:cNvSpPr txBox="1">
            <a:spLocks noChangeArrowheads="1"/>
          </p:cNvSpPr>
          <p:nvPr/>
        </p:nvSpPr>
        <p:spPr bwMode="auto">
          <a:xfrm>
            <a:off x="3657600" y="824413"/>
            <a:ext cx="7593496" cy="1815882"/>
          </a:xfrm>
          <a:prstGeom prst="rect">
            <a:avLst/>
          </a:prstGeom>
          <a:noFill/>
          <a:ln w="9525">
            <a:noFill/>
            <a:miter lim="800000"/>
            <a:headEnd/>
            <a:tailEnd/>
          </a:ln>
        </p:spPr>
        <p:txBody>
          <a:bodyPr wrap="square">
            <a:prstTxWarp prst="textNoShape">
              <a:avLst/>
            </a:prstTxWarp>
            <a:spAutoFit/>
          </a:bodyPr>
          <a:lstStyle/>
          <a:p>
            <a:pPr algn="r"/>
            <a:endParaRPr lang="en-US" sz="2800" b="1" i="1" dirty="0">
              <a:solidFill>
                <a:srgbClr val="016782"/>
              </a:solidFill>
              <a:ea typeface="Arial" pitchFamily="-102" charset="0"/>
              <a:cs typeface="Arial" pitchFamily="-102" charset="0"/>
            </a:endParaRPr>
          </a:p>
          <a:p>
            <a:pPr algn="r"/>
            <a:endParaRPr lang="en-US" sz="2800" b="1" i="1" dirty="0">
              <a:solidFill>
                <a:srgbClr val="016782"/>
              </a:solidFill>
              <a:ea typeface="Arial" pitchFamily="-102" charset="0"/>
              <a:cs typeface="Arial" pitchFamily="-102" charset="0"/>
            </a:endParaRPr>
          </a:p>
          <a:p>
            <a:pPr algn="r"/>
            <a:r>
              <a:rPr lang="en-US" sz="2800" i="1" dirty="0">
                <a:solidFill>
                  <a:srgbClr val="016782"/>
                </a:solidFill>
                <a:ea typeface="Arial" pitchFamily="-102" charset="0"/>
                <a:cs typeface="Arial" pitchFamily="-102" charset="0"/>
              </a:rPr>
              <a:t>Amsterdam</a:t>
            </a:r>
          </a:p>
          <a:p>
            <a:pPr algn="r"/>
            <a:r>
              <a:rPr lang="en-US" sz="2800" i="1" dirty="0">
                <a:solidFill>
                  <a:srgbClr val="016782"/>
                </a:solidFill>
                <a:ea typeface="Arial" pitchFamily="-102" charset="0"/>
                <a:cs typeface="Arial" pitchFamily="-102" charset="0"/>
              </a:rPr>
              <a:t>November 2023</a:t>
            </a:r>
          </a:p>
        </p:txBody>
      </p:sp>
      <p:pic>
        <p:nvPicPr>
          <p:cNvPr id="39943" name="Picture 3" descr="C:\Users\benz\Desktop\Untitled-2.png"/>
          <p:cNvPicPr>
            <a:picLocks noChangeAspect="1" noChangeArrowheads="1"/>
          </p:cNvPicPr>
          <p:nvPr/>
        </p:nvPicPr>
        <p:blipFill>
          <a:blip r:embed="rId5"/>
          <a:srcRect/>
          <a:stretch>
            <a:fillRect/>
          </a:stretch>
        </p:blipFill>
        <p:spPr bwMode="auto">
          <a:xfrm>
            <a:off x="-2133600" y="6665913"/>
            <a:ext cx="204787" cy="125412"/>
          </a:xfrm>
          <a:prstGeom prst="rect">
            <a:avLst/>
          </a:prstGeom>
          <a:noFill/>
          <a:ln w="9525">
            <a:noFill/>
            <a:miter lim="800000"/>
            <a:headEnd/>
            <a:tailEnd/>
          </a:ln>
        </p:spPr>
      </p:pic>
    </p:spTree>
    <p:extLst>
      <p:ext uri="{BB962C8B-B14F-4D97-AF65-F5344CB8AC3E}">
        <p14:creationId xmlns:p14="http://schemas.microsoft.com/office/powerpoint/2010/main" val="1392010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2"/>
          <a:srcRect/>
          <a:stretch>
            <a:fillRect/>
          </a:stretch>
        </p:blipFill>
        <p:spPr bwMode="auto">
          <a:xfrm>
            <a:off x="1524000" y="1"/>
            <a:ext cx="9144000" cy="6862763"/>
          </a:xfrm>
          <a:prstGeom prst="rect">
            <a:avLst/>
          </a:prstGeom>
          <a:noFill/>
          <a:ln w="9525">
            <a:noFill/>
            <a:miter lim="800000"/>
            <a:headEnd/>
            <a:tailEnd/>
          </a:ln>
        </p:spPr>
      </p:pic>
      <p:pic>
        <p:nvPicPr>
          <p:cNvPr id="56323" name="Picture 5"/>
          <p:cNvPicPr>
            <a:picLocks noChangeAspect="1"/>
          </p:cNvPicPr>
          <p:nvPr/>
        </p:nvPicPr>
        <p:blipFill>
          <a:blip r:embed="rId3"/>
          <a:srcRect/>
          <a:stretch>
            <a:fillRect/>
          </a:stretch>
        </p:blipFill>
        <p:spPr bwMode="auto">
          <a:xfrm>
            <a:off x="2057400" y="762001"/>
            <a:ext cx="2514600" cy="1673225"/>
          </a:xfrm>
          <a:prstGeom prst="rect">
            <a:avLst/>
          </a:prstGeom>
          <a:noFill/>
          <a:ln w="9525">
            <a:noFill/>
            <a:miter lim="800000"/>
            <a:headEnd/>
            <a:tailEnd/>
          </a:ln>
        </p:spPr>
      </p:pic>
      <p:pic>
        <p:nvPicPr>
          <p:cNvPr id="56324" name="Picture 6"/>
          <p:cNvPicPr>
            <a:picLocks noChangeAspect="1"/>
          </p:cNvPicPr>
          <p:nvPr/>
        </p:nvPicPr>
        <p:blipFill>
          <a:blip r:embed="rId4"/>
          <a:srcRect/>
          <a:stretch>
            <a:fillRect/>
          </a:stretch>
        </p:blipFill>
        <p:spPr bwMode="auto">
          <a:xfrm>
            <a:off x="4953000" y="914400"/>
            <a:ext cx="2971800" cy="1435100"/>
          </a:xfrm>
          <a:prstGeom prst="rect">
            <a:avLst/>
          </a:prstGeom>
          <a:noFill/>
          <a:ln w="9525">
            <a:noFill/>
            <a:miter lim="800000"/>
            <a:headEnd/>
            <a:tailEnd/>
          </a:ln>
        </p:spPr>
      </p:pic>
      <p:pic>
        <p:nvPicPr>
          <p:cNvPr id="56325" name="Picture 7"/>
          <p:cNvPicPr>
            <a:picLocks noChangeAspect="1"/>
          </p:cNvPicPr>
          <p:nvPr/>
        </p:nvPicPr>
        <p:blipFill>
          <a:blip r:embed="rId5"/>
          <a:srcRect/>
          <a:stretch>
            <a:fillRect/>
          </a:stretch>
        </p:blipFill>
        <p:spPr bwMode="auto">
          <a:xfrm>
            <a:off x="8305800" y="4572000"/>
            <a:ext cx="2057400" cy="1931988"/>
          </a:xfrm>
          <a:prstGeom prst="rect">
            <a:avLst/>
          </a:prstGeom>
          <a:noFill/>
          <a:ln w="9525">
            <a:noFill/>
            <a:miter lim="800000"/>
            <a:headEnd/>
            <a:tailEnd/>
          </a:ln>
        </p:spPr>
      </p:pic>
      <p:pic>
        <p:nvPicPr>
          <p:cNvPr id="56326" name="Picture 8"/>
          <p:cNvPicPr>
            <a:picLocks noChangeAspect="1"/>
          </p:cNvPicPr>
          <p:nvPr/>
        </p:nvPicPr>
        <p:blipFill>
          <a:blip r:embed="rId6"/>
          <a:srcRect/>
          <a:stretch>
            <a:fillRect/>
          </a:stretch>
        </p:blipFill>
        <p:spPr bwMode="auto">
          <a:xfrm>
            <a:off x="1752600" y="3048000"/>
            <a:ext cx="3175000" cy="1143000"/>
          </a:xfrm>
          <a:prstGeom prst="rect">
            <a:avLst/>
          </a:prstGeom>
          <a:noFill/>
          <a:ln w="9525">
            <a:noFill/>
            <a:miter lim="800000"/>
            <a:headEnd/>
            <a:tailEnd/>
          </a:ln>
        </p:spPr>
      </p:pic>
      <p:pic>
        <p:nvPicPr>
          <p:cNvPr id="56327" name="Picture 9"/>
          <p:cNvPicPr>
            <a:picLocks noChangeAspect="1"/>
          </p:cNvPicPr>
          <p:nvPr/>
        </p:nvPicPr>
        <p:blipFill>
          <a:blip r:embed="rId7"/>
          <a:srcRect/>
          <a:stretch>
            <a:fillRect/>
          </a:stretch>
        </p:blipFill>
        <p:spPr bwMode="auto">
          <a:xfrm>
            <a:off x="8382000" y="914400"/>
            <a:ext cx="1828800" cy="1828800"/>
          </a:xfrm>
          <a:prstGeom prst="rect">
            <a:avLst/>
          </a:prstGeom>
          <a:noFill/>
          <a:ln w="9525">
            <a:noFill/>
            <a:miter lim="800000"/>
            <a:headEnd/>
            <a:tailEnd/>
          </a:ln>
        </p:spPr>
      </p:pic>
      <p:pic>
        <p:nvPicPr>
          <p:cNvPr id="56328" name="Picture 10"/>
          <p:cNvPicPr>
            <a:picLocks noChangeAspect="1"/>
          </p:cNvPicPr>
          <p:nvPr/>
        </p:nvPicPr>
        <p:blipFill>
          <a:blip r:embed="rId8"/>
          <a:srcRect/>
          <a:stretch>
            <a:fillRect/>
          </a:stretch>
        </p:blipFill>
        <p:spPr bwMode="auto">
          <a:xfrm>
            <a:off x="2133600" y="5029200"/>
            <a:ext cx="2514600" cy="1047750"/>
          </a:xfrm>
          <a:prstGeom prst="rect">
            <a:avLst/>
          </a:prstGeom>
          <a:noFill/>
          <a:ln w="9525">
            <a:noFill/>
            <a:miter lim="800000"/>
            <a:headEnd/>
            <a:tailEnd/>
          </a:ln>
        </p:spPr>
      </p:pic>
      <p:pic>
        <p:nvPicPr>
          <p:cNvPr id="56329" name="Picture 11"/>
          <p:cNvPicPr>
            <a:picLocks noChangeAspect="1"/>
          </p:cNvPicPr>
          <p:nvPr/>
        </p:nvPicPr>
        <p:blipFill>
          <a:blip r:embed="rId9"/>
          <a:srcRect/>
          <a:stretch>
            <a:fillRect/>
          </a:stretch>
        </p:blipFill>
        <p:spPr bwMode="auto">
          <a:xfrm>
            <a:off x="5257800" y="4267201"/>
            <a:ext cx="2438400" cy="1609725"/>
          </a:xfrm>
          <a:prstGeom prst="rect">
            <a:avLst/>
          </a:prstGeom>
          <a:noFill/>
          <a:ln w="9525">
            <a:noFill/>
            <a:miter lim="800000"/>
            <a:headEnd/>
            <a:tailEnd/>
          </a:ln>
        </p:spPr>
      </p:pic>
      <p:pic>
        <p:nvPicPr>
          <p:cNvPr id="56330" name="Picture 12"/>
          <p:cNvPicPr>
            <a:picLocks noChangeAspect="1"/>
          </p:cNvPicPr>
          <p:nvPr/>
        </p:nvPicPr>
        <p:blipFill>
          <a:blip r:embed="rId10"/>
          <a:srcRect/>
          <a:stretch>
            <a:fillRect/>
          </a:stretch>
        </p:blipFill>
        <p:spPr bwMode="auto">
          <a:xfrm>
            <a:off x="5181600" y="2209800"/>
            <a:ext cx="2540000" cy="1905000"/>
          </a:xfrm>
          <a:prstGeom prst="rect">
            <a:avLst/>
          </a:prstGeom>
          <a:noFill/>
          <a:ln w="9525">
            <a:noFill/>
            <a:miter lim="800000"/>
            <a:headEnd/>
            <a:tailEnd/>
          </a:ln>
        </p:spPr>
      </p:pic>
      <p:pic>
        <p:nvPicPr>
          <p:cNvPr id="56331" name="Picture 6" descr="evergreen_horizontal.jpg"/>
          <p:cNvPicPr>
            <a:picLocks noChangeAspect="1"/>
          </p:cNvPicPr>
          <p:nvPr/>
        </p:nvPicPr>
        <p:blipFill>
          <a:blip r:embed="rId11"/>
          <a:srcRect/>
          <a:stretch>
            <a:fillRect/>
          </a:stretch>
        </p:blipFill>
        <p:spPr bwMode="auto">
          <a:xfrm>
            <a:off x="5257800" y="6248400"/>
            <a:ext cx="2395538" cy="400050"/>
          </a:xfrm>
          <a:prstGeom prst="rect">
            <a:avLst/>
          </a:prstGeom>
          <a:noFill/>
          <a:ln w="9525">
            <a:noFill/>
            <a:miter lim="800000"/>
            <a:headEnd/>
            <a:tailEnd/>
          </a:ln>
        </p:spPr>
      </p:pic>
      <p:pic>
        <p:nvPicPr>
          <p:cNvPr id="56332" name="Picture 14"/>
          <p:cNvPicPr>
            <a:picLocks noChangeAspect="1"/>
          </p:cNvPicPr>
          <p:nvPr/>
        </p:nvPicPr>
        <p:blipFill>
          <a:blip r:embed="rId12"/>
          <a:srcRect/>
          <a:stretch>
            <a:fillRect/>
          </a:stretch>
        </p:blipFill>
        <p:spPr bwMode="auto">
          <a:xfrm>
            <a:off x="8077200" y="2895600"/>
            <a:ext cx="2292350" cy="1295400"/>
          </a:xfrm>
          <a:prstGeom prst="rect">
            <a:avLst/>
          </a:prstGeom>
          <a:noFill/>
          <a:ln w="9525">
            <a:noFill/>
            <a:miter lim="800000"/>
            <a:headEnd/>
            <a:tailEnd/>
          </a:ln>
        </p:spPr>
      </p:pic>
    </p:spTree>
    <p:extLst>
      <p:ext uri="{BB962C8B-B14F-4D97-AF65-F5344CB8AC3E}">
        <p14:creationId xmlns:p14="http://schemas.microsoft.com/office/powerpoint/2010/main" val="862172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veland Model - CWB 2015 Version Full Spread.pdf"/>
          <p:cNvPicPr>
            <a:picLocks noChangeAspect="1"/>
          </p:cNvPicPr>
          <p:nvPr/>
        </p:nvPicPr>
        <p:blipFill rotWithShape="1">
          <a:blip r:embed="rId3">
            <a:extLst>
              <a:ext uri="{28A0092B-C50C-407E-A947-70E740481C1C}">
                <a14:useLocalDpi xmlns:a14="http://schemas.microsoft.com/office/drawing/2010/main" val="0"/>
              </a:ext>
            </a:extLst>
          </a:blip>
          <a:srcRect l="20131" t="13073" b="8222"/>
          <a:stretch/>
        </p:blipFill>
        <p:spPr>
          <a:xfrm>
            <a:off x="1714500" y="1466272"/>
            <a:ext cx="4056208" cy="5172781"/>
          </a:xfrm>
          <a:prstGeom prst="rect">
            <a:avLst/>
          </a:prstGeom>
        </p:spPr>
      </p:pic>
      <p:pic>
        <p:nvPicPr>
          <p:cNvPr id="5" name="Picture 4" descr="Cleveland Model - CWB 2015 Version Full Spread.pdf"/>
          <p:cNvPicPr>
            <a:picLocks noChangeAspect="1"/>
          </p:cNvPicPr>
          <p:nvPr/>
        </p:nvPicPr>
        <p:blipFill rotWithShape="1">
          <a:blip r:embed="rId4">
            <a:extLst>
              <a:ext uri="{28A0092B-C50C-407E-A947-70E740481C1C}">
                <a14:useLocalDpi xmlns:a14="http://schemas.microsoft.com/office/drawing/2010/main" val="0"/>
              </a:ext>
            </a:extLst>
          </a:blip>
          <a:srcRect t="12936" r="7189" b="8221"/>
          <a:stretch/>
        </p:blipFill>
        <p:spPr>
          <a:xfrm>
            <a:off x="5764068" y="1457326"/>
            <a:ext cx="4713433" cy="5181730"/>
          </a:xfrm>
          <a:prstGeom prst="rect">
            <a:avLst/>
          </a:prstGeom>
        </p:spPr>
      </p:pic>
      <p:sp>
        <p:nvSpPr>
          <p:cNvPr id="6" name="Rectangle 5"/>
          <p:cNvSpPr/>
          <p:nvPr/>
        </p:nvSpPr>
        <p:spPr>
          <a:xfrm>
            <a:off x="1714500" y="218945"/>
            <a:ext cx="8763000" cy="695455"/>
          </a:xfrm>
          <a:prstGeom prst="rect">
            <a:avLst/>
          </a:prstGeom>
        </p:spPr>
        <p:txBody>
          <a:bodyPr wrap="square">
            <a:noAutofit/>
          </a:bodyPr>
          <a:lstStyle/>
          <a:p>
            <a:pPr algn="ctr" defTabSz="876265" fontAlgn="base">
              <a:spcBef>
                <a:spcPct val="0"/>
              </a:spcBef>
              <a:spcAft>
                <a:spcPct val="0"/>
              </a:spcAft>
            </a:pPr>
            <a:r>
              <a:rPr lang="en-US" sz="2875" b="1" dirty="0">
                <a:solidFill>
                  <a:srgbClr val="016782"/>
                </a:solidFill>
                <a:latin typeface="Arial" pitchFamily="34" charset="0"/>
                <a:cs typeface="Arial" pitchFamily="34" charset="0"/>
              </a:rPr>
              <a:t>The Cleveland Model: Building an “Ecosystem”</a:t>
            </a:r>
          </a:p>
        </p:txBody>
      </p:sp>
    </p:spTree>
    <p:extLst>
      <p:ext uri="{BB962C8B-B14F-4D97-AF65-F5344CB8AC3E}">
        <p14:creationId xmlns:p14="http://schemas.microsoft.com/office/powerpoint/2010/main" val="1288128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41BB-F67B-7040-99A1-BDBE2AF3D9FE}"/>
              </a:ext>
            </a:extLst>
          </p:cNvPr>
          <p:cNvSpPr>
            <a:spLocks noGrp="1"/>
          </p:cNvSpPr>
          <p:nvPr>
            <p:ph type="title"/>
          </p:nvPr>
        </p:nvSpPr>
        <p:spPr/>
        <p:txBody>
          <a:bodyPr/>
          <a:lstStyle/>
          <a:p>
            <a:endParaRPr lang="en-US" dirty="0"/>
          </a:p>
        </p:txBody>
      </p:sp>
      <p:pic>
        <p:nvPicPr>
          <p:cNvPr id="4098" name="Picture 2" descr="Evergreen Cooperatives Launch Fund for Employee Ownership | by Fifty by  Fifty: Employee Ownership News | Employee Ownership News | Medium">
            <a:extLst>
              <a:ext uri="{FF2B5EF4-FFF2-40B4-BE49-F238E27FC236}">
                <a16:creationId xmlns:a16="http://schemas.microsoft.com/office/drawing/2014/main" id="{870CF073-A966-CA46-ADBB-4EF6E1DDC7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1504" y="44670"/>
            <a:ext cx="8229600" cy="23386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bout — Phoenix Coffee Co">
            <a:extLst>
              <a:ext uri="{FF2B5EF4-FFF2-40B4-BE49-F238E27FC236}">
                <a16:creationId xmlns:a16="http://schemas.microsoft.com/office/drawing/2014/main" id="{F5E2F7C4-40AF-394B-9A43-4B2F9F565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2827282"/>
            <a:ext cx="4481433" cy="296194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erry Insulation – Cleveland, OH – Becoming Employee Owned">
            <a:extLst>
              <a:ext uri="{FF2B5EF4-FFF2-40B4-BE49-F238E27FC236}">
                <a16:creationId xmlns:a16="http://schemas.microsoft.com/office/drawing/2014/main" id="{4B336E13-B87D-D043-BCA2-AC1E8CD31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800" y="2304393"/>
            <a:ext cx="3251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bout | Intellitronix | United States">
            <a:extLst>
              <a:ext uri="{FF2B5EF4-FFF2-40B4-BE49-F238E27FC236}">
                <a16:creationId xmlns:a16="http://schemas.microsoft.com/office/drawing/2014/main" id="{0A6C6B03-338D-3C47-9845-6BBFCCA343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0" y="4744554"/>
            <a:ext cx="2346654" cy="2113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757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benz\Desktop\solar.jpg"/>
          <p:cNvPicPr>
            <a:picLocks noChangeAspect="1" noChangeArrowheads="1"/>
          </p:cNvPicPr>
          <p:nvPr/>
        </p:nvPicPr>
        <p:blipFill>
          <a:blip r:embed="rId2"/>
          <a:srcRect/>
          <a:stretch>
            <a:fillRect/>
          </a:stretch>
        </p:blipFill>
        <p:spPr bwMode="auto">
          <a:xfrm>
            <a:off x="763587" y="0"/>
            <a:ext cx="10461626" cy="6929438"/>
          </a:xfrm>
          <a:prstGeom prst="rect">
            <a:avLst/>
          </a:prstGeom>
          <a:noFill/>
          <a:ln w="9525">
            <a:noFill/>
            <a:miter lim="800000"/>
            <a:headEnd/>
            <a:tailEnd/>
          </a:ln>
        </p:spPr>
      </p:pic>
      <p:pic>
        <p:nvPicPr>
          <p:cNvPr id="100355" name="Picture 3" descr="C:\Users\benz\Desktop\Untitled-2.png"/>
          <p:cNvPicPr>
            <a:picLocks noChangeAspect="1" noChangeArrowheads="1"/>
          </p:cNvPicPr>
          <p:nvPr/>
        </p:nvPicPr>
        <p:blipFill>
          <a:blip r:embed="rId3"/>
          <a:srcRect/>
          <a:stretch>
            <a:fillRect/>
          </a:stretch>
        </p:blipFill>
        <p:spPr bwMode="auto">
          <a:xfrm>
            <a:off x="763588" y="1"/>
            <a:ext cx="10461625" cy="6929437"/>
          </a:xfrm>
          <a:prstGeom prst="rect">
            <a:avLst/>
          </a:prstGeom>
          <a:noFill/>
          <a:ln w="9525">
            <a:noFill/>
            <a:miter lim="800000"/>
            <a:headEnd/>
            <a:tailEnd/>
          </a:ln>
        </p:spPr>
      </p:pic>
      <p:sp>
        <p:nvSpPr>
          <p:cNvPr id="5" name="Rectangle 4"/>
          <p:cNvSpPr/>
          <p:nvPr/>
        </p:nvSpPr>
        <p:spPr>
          <a:xfrm>
            <a:off x="1524000" y="5181601"/>
            <a:ext cx="4916488" cy="1298575"/>
          </a:xfrm>
          <a:prstGeom prst="rect">
            <a:avLst/>
          </a:prstGeom>
          <a:solidFill>
            <a:schemeClr val="tx1">
              <a:lumMod val="75000"/>
              <a:lumOff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2400">
              <a:solidFill>
                <a:prstClr val="white"/>
              </a:solidFill>
            </a:endParaRPr>
          </a:p>
        </p:txBody>
      </p:sp>
      <p:sp>
        <p:nvSpPr>
          <p:cNvPr id="100357" name="Shape 37"/>
          <p:cNvSpPr txBox="1">
            <a:spLocks noChangeArrowheads="1"/>
          </p:cNvSpPr>
          <p:nvPr/>
        </p:nvSpPr>
        <p:spPr bwMode="auto">
          <a:xfrm>
            <a:off x="1524000" y="5270500"/>
            <a:ext cx="4916488" cy="1168400"/>
          </a:xfrm>
          <a:prstGeom prst="rect">
            <a:avLst/>
          </a:prstGeom>
          <a:noFill/>
          <a:ln w="9525">
            <a:noFill/>
            <a:miter lim="800000"/>
            <a:headEnd/>
            <a:tailEnd/>
          </a:ln>
        </p:spPr>
        <p:txBody>
          <a:bodyPr lIns="91425" tIns="91425" rIns="91425" bIns="91425" anchor="ctr">
            <a:prstTxWarp prst="textNoShape">
              <a:avLst/>
            </a:prstTxWarp>
          </a:bodyPr>
          <a:lstStyle/>
          <a:p>
            <a:pPr algn="ctr" defTabSz="457200">
              <a:lnSpc>
                <a:spcPts val="3600"/>
              </a:lnSpc>
            </a:pPr>
            <a:r>
              <a:rPr lang="en-US" sz="3600">
                <a:solidFill>
                  <a:srgbClr val="FFFFFF"/>
                </a:solidFill>
                <a:latin typeface="Arial Unicode MS" pitchFamily="-101" charset="0"/>
                <a:ea typeface="Arial Unicode MS" pitchFamily="-101" charset="0"/>
                <a:cs typeface="Arial Unicode MS" pitchFamily="-101" charset="0"/>
                <a:sym typeface="Open Sans" charset="0"/>
              </a:rPr>
              <a:t>Evergreen Energy Solutions</a:t>
            </a:r>
          </a:p>
          <a:p>
            <a:pPr algn="ctr" defTabSz="457200"/>
            <a:r>
              <a:rPr lang="en-US" sz="2200">
                <a:solidFill>
                  <a:srgbClr val="FFFFFF"/>
                </a:solidFill>
                <a:latin typeface="Arial Unicode MS" pitchFamily="-101" charset="0"/>
                <a:ea typeface="Arial Unicode MS" pitchFamily="-101" charset="0"/>
                <a:cs typeface="Arial Unicode MS" pitchFamily="-101" charset="0"/>
                <a:sym typeface="Open Sans" charset="0"/>
              </a:rPr>
              <a:t>Cleveland, OH</a:t>
            </a:r>
          </a:p>
        </p:txBody>
      </p:sp>
    </p:spTree>
    <p:extLst>
      <p:ext uri="{BB962C8B-B14F-4D97-AF65-F5344CB8AC3E}">
        <p14:creationId xmlns:p14="http://schemas.microsoft.com/office/powerpoint/2010/main" val="2075078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descr="C:\Users\benz\Downloads\12993023383_426f0b2bd3_o.jpg"/>
          <p:cNvPicPr>
            <a:picLocks noChangeAspect="1" noChangeArrowheads="1"/>
          </p:cNvPicPr>
          <p:nvPr/>
        </p:nvPicPr>
        <p:blipFill>
          <a:blip r:embed="rId2"/>
          <a:srcRect/>
          <a:stretch>
            <a:fillRect/>
          </a:stretch>
        </p:blipFill>
        <p:spPr bwMode="auto">
          <a:xfrm>
            <a:off x="266700" y="1"/>
            <a:ext cx="10407650" cy="6926263"/>
          </a:xfrm>
          <a:prstGeom prst="rect">
            <a:avLst/>
          </a:prstGeom>
          <a:noFill/>
          <a:ln w="9525">
            <a:noFill/>
            <a:miter lim="800000"/>
            <a:headEnd/>
            <a:tailEnd/>
          </a:ln>
        </p:spPr>
      </p:pic>
      <p:pic>
        <p:nvPicPr>
          <p:cNvPr id="101379" name="Picture 2" descr="C:\Users\benz\Desktop\Untitled-2.png"/>
          <p:cNvPicPr>
            <a:picLocks noChangeAspect="1" noChangeArrowheads="1"/>
          </p:cNvPicPr>
          <p:nvPr/>
        </p:nvPicPr>
        <p:blipFill>
          <a:blip r:embed="rId3"/>
          <a:srcRect/>
          <a:stretch>
            <a:fillRect/>
          </a:stretch>
        </p:blipFill>
        <p:spPr bwMode="auto">
          <a:xfrm>
            <a:off x="266700" y="1"/>
            <a:ext cx="10401300" cy="6926263"/>
          </a:xfrm>
          <a:prstGeom prst="rect">
            <a:avLst/>
          </a:prstGeom>
          <a:noFill/>
          <a:ln w="9525">
            <a:noFill/>
            <a:miter lim="800000"/>
            <a:headEnd/>
            <a:tailEnd/>
          </a:ln>
        </p:spPr>
      </p:pic>
      <p:sp>
        <p:nvSpPr>
          <p:cNvPr id="4" name="Rectangle 3"/>
          <p:cNvSpPr/>
          <p:nvPr/>
        </p:nvSpPr>
        <p:spPr>
          <a:xfrm>
            <a:off x="1524000" y="5181601"/>
            <a:ext cx="4916488" cy="1298575"/>
          </a:xfrm>
          <a:prstGeom prst="rect">
            <a:avLst/>
          </a:prstGeom>
          <a:solidFill>
            <a:schemeClr val="tx1">
              <a:lumMod val="75000"/>
              <a:lumOff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2400">
              <a:solidFill>
                <a:prstClr val="white"/>
              </a:solidFill>
            </a:endParaRPr>
          </a:p>
        </p:txBody>
      </p:sp>
      <p:sp>
        <p:nvSpPr>
          <p:cNvPr id="101381" name="Shape 37"/>
          <p:cNvSpPr txBox="1">
            <a:spLocks noChangeArrowheads="1"/>
          </p:cNvSpPr>
          <p:nvPr/>
        </p:nvSpPr>
        <p:spPr bwMode="auto">
          <a:xfrm>
            <a:off x="1524000" y="5270500"/>
            <a:ext cx="4916488" cy="1168400"/>
          </a:xfrm>
          <a:prstGeom prst="rect">
            <a:avLst/>
          </a:prstGeom>
          <a:noFill/>
          <a:ln w="9525">
            <a:noFill/>
            <a:miter lim="800000"/>
            <a:headEnd/>
            <a:tailEnd/>
          </a:ln>
        </p:spPr>
        <p:txBody>
          <a:bodyPr lIns="91425" tIns="91425" rIns="91425" bIns="91425" anchor="ctr">
            <a:prstTxWarp prst="textNoShape">
              <a:avLst/>
            </a:prstTxWarp>
          </a:bodyPr>
          <a:lstStyle/>
          <a:p>
            <a:pPr algn="ctr" defTabSz="457200">
              <a:lnSpc>
                <a:spcPts val="3600"/>
              </a:lnSpc>
            </a:pPr>
            <a:r>
              <a:rPr lang="en-US" sz="3600">
                <a:solidFill>
                  <a:srgbClr val="FFFFFF"/>
                </a:solidFill>
                <a:latin typeface="Arial Unicode MS" pitchFamily="-101" charset="0"/>
                <a:ea typeface="Arial Unicode MS" pitchFamily="-101" charset="0"/>
                <a:cs typeface="Arial Unicode MS" pitchFamily="-101" charset="0"/>
                <a:sym typeface="Open Sans" charset="0"/>
              </a:rPr>
              <a:t>Evergreen Cooperative Laundry</a:t>
            </a:r>
          </a:p>
          <a:p>
            <a:pPr algn="ctr" defTabSz="457200"/>
            <a:r>
              <a:rPr lang="en-US" sz="2200">
                <a:solidFill>
                  <a:srgbClr val="FFFFFF"/>
                </a:solidFill>
                <a:latin typeface="Arial Unicode MS" pitchFamily="-101" charset="0"/>
                <a:ea typeface="Arial Unicode MS" pitchFamily="-101" charset="0"/>
                <a:cs typeface="Arial Unicode MS" pitchFamily="-101" charset="0"/>
                <a:sym typeface="Open Sans" charset="0"/>
              </a:rPr>
              <a:t>Cleveland, OH</a:t>
            </a:r>
          </a:p>
        </p:txBody>
      </p:sp>
    </p:spTree>
    <p:extLst>
      <p:ext uri="{BB962C8B-B14F-4D97-AF65-F5344CB8AC3E}">
        <p14:creationId xmlns:p14="http://schemas.microsoft.com/office/powerpoint/2010/main" val="3242761117"/>
      </p:ext>
    </p:extLst>
  </p:cSld>
  <p:clrMapOvr>
    <a:masterClrMapping/>
  </p:clrMapOvr>
  <p:transition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C:\Users\benz\Desktop\greenhouse.JPG"/>
          <p:cNvPicPr>
            <a:picLocks noChangeAspect="1" noChangeArrowheads="1"/>
          </p:cNvPicPr>
          <p:nvPr/>
        </p:nvPicPr>
        <p:blipFill>
          <a:blip r:embed="rId2"/>
          <a:srcRect/>
          <a:stretch>
            <a:fillRect/>
          </a:stretch>
        </p:blipFill>
        <p:spPr bwMode="auto">
          <a:xfrm>
            <a:off x="1316038" y="1"/>
            <a:ext cx="9732963" cy="6480175"/>
          </a:xfrm>
          <a:prstGeom prst="rect">
            <a:avLst/>
          </a:prstGeom>
          <a:noFill/>
          <a:ln w="9525">
            <a:noFill/>
            <a:miter lim="800000"/>
            <a:headEnd/>
            <a:tailEnd/>
          </a:ln>
        </p:spPr>
      </p:pic>
      <p:pic>
        <p:nvPicPr>
          <p:cNvPr id="102403" name="Picture 3" descr="C:\Users\benz\Desktop\Untitled-2.png"/>
          <p:cNvPicPr>
            <a:picLocks noChangeAspect="1" noChangeArrowheads="1"/>
          </p:cNvPicPr>
          <p:nvPr/>
        </p:nvPicPr>
        <p:blipFill>
          <a:blip r:embed="rId3"/>
          <a:srcRect/>
          <a:stretch>
            <a:fillRect/>
          </a:stretch>
        </p:blipFill>
        <p:spPr bwMode="auto">
          <a:xfrm>
            <a:off x="1371600" y="6858001"/>
            <a:ext cx="152400" cy="104775"/>
          </a:xfrm>
          <a:prstGeom prst="rect">
            <a:avLst/>
          </a:prstGeom>
          <a:noFill/>
          <a:ln w="9525">
            <a:noFill/>
            <a:miter lim="800000"/>
            <a:headEnd/>
            <a:tailEnd/>
          </a:ln>
        </p:spPr>
      </p:pic>
      <p:sp>
        <p:nvSpPr>
          <p:cNvPr id="5" name="Rectangle 4"/>
          <p:cNvSpPr/>
          <p:nvPr/>
        </p:nvSpPr>
        <p:spPr>
          <a:xfrm>
            <a:off x="1697039" y="5213351"/>
            <a:ext cx="4916487" cy="1298575"/>
          </a:xfrm>
          <a:prstGeom prst="rect">
            <a:avLst/>
          </a:prstGeom>
          <a:solidFill>
            <a:schemeClr val="tx1">
              <a:lumMod val="75000"/>
              <a:lumOff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2400">
              <a:solidFill>
                <a:prstClr val="white"/>
              </a:solidFill>
            </a:endParaRPr>
          </a:p>
        </p:txBody>
      </p:sp>
      <p:sp>
        <p:nvSpPr>
          <p:cNvPr id="102405" name="Shape 37"/>
          <p:cNvSpPr txBox="1">
            <a:spLocks noChangeArrowheads="1"/>
          </p:cNvSpPr>
          <p:nvPr/>
        </p:nvSpPr>
        <p:spPr bwMode="auto">
          <a:xfrm>
            <a:off x="1697038" y="5213350"/>
            <a:ext cx="4572000" cy="1219200"/>
          </a:xfrm>
          <a:prstGeom prst="rect">
            <a:avLst/>
          </a:prstGeom>
          <a:noFill/>
          <a:ln w="9525">
            <a:noFill/>
            <a:miter lim="800000"/>
            <a:headEnd/>
            <a:tailEnd/>
          </a:ln>
        </p:spPr>
        <p:txBody>
          <a:bodyPr lIns="91425" tIns="91425" rIns="91425" bIns="91425" anchor="ctr">
            <a:prstTxWarp prst="textNoShape">
              <a:avLst/>
            </a:prstTxWarp>
          </a:bodyPr>
          <a:lstStyle/>
          <a:p>
            <a:pPr algn="ctr" defTabSz="457200"/>
            <a:r>
              <a:rPr lang="en-US" sz="3600">
                <a:solidFill>
                  <a:srgbClr val="FFFFFF"/>
                </a:solidFill>
                <a:latin typeface="Arial Unicode MS" pitchFamily="-101" charset="0"/>
                <a:ea typeface="Arial Unicode MS" pitchFamily="-101" charset="0"/>
                <a:cs typeface="Arial Unicode MS" pitchFamily="-101" charset="0"/>
                <a:sym typeface="Open Sans" charset="0"/>
              </a:rPr>
              <a:t>Green City Growers</a:t>
            </a:r>
          </a:p>
          <a:p>
            <a:pPr algn="ctr" defTabSz="457200"/>
            <a:r>
              <a:rPr lang="en-US" sz="2200">
                <a:solidFill>
                  <a:srgbClr val="FFFFFF"/>
                </a:solidFill>
                <a:latin typeface="Arial Unicode MS" pitchFamily="-101" charset="0"/>
                <a:ea typeface="Arial Unicode MS" pitchFamily="-101" charset="0"/>
                <a:cs typeface="Arial Unicode MS" pitchFamily="-101" charset="0"/>
                <a:sym typeface="Open Sans" charset="0"/>
              </a:rPr>
              <a:t>Cleveland, OH</a:t>
            </a:r>
          </a:p>
        </p:txBody>
      </p:sp>
      <p:pic>
        <p:nvPicPr>
          <p:cNvPr id="102407" name="Picture 7"/>
          <p:cNvPicPr>
            <a:picLocks noChangeAspect="1"/>
          </p:cNvPicPr>
          <p:nvPr/>
        </p:nvPicPr>
        <p:blipFill>
          <a:blip r:embed="rId4"/>
          <a:srcRect/>
          <a:stretch>
            <a:fillRect/>
          </a:stretch>
        </p:blipFill>
        <p:spPr bwMode="auto">
          <a:xfrm>
            <a:off x="1582738" y="800101"/>
            <a:ext cx="6553200" cy="4365625"/>
          </a:xfrm>
          <a:prstGeom prst="rect">
            <a:avLst/>
          </a:prstGeom>
          <a:noFill/>
          <a:ln w="9525">
            <a:noFill/>
            <a:miter lim="800000"/>
            <a:headEnd/>
            <a:tailEnd/>
          </a:ln>
        </p:spPr>
      </p:pic>
    </p:spTree>
    <p:extLst>
      <p:ext uri="{BB962C8B-B14F-4D97-AF65-F5344CB8AC3E}">
        <p14:creationId xmlns:p14="http://schemas.microsoft.com/office/powerpoint/2010/main" val="4080736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19135" y="0"/>
            <a:ext cx="8763000" cy="501419"/>
          </a:xfrm>
          <a:prstGeom prst="rect">
            <a:avLst/>
          </a:prstGeom>
        </p:spPr>
        <p:txBody>
          <a:bodyPr wrap="square">
            <a:noAutofit/>
          </a:bodyPr>
          <a:lstStyle/>
          <a:p>
            <a:pPr marL="0" marR="0" lvl="0" indent="0" algn="ctr" defTabSz="876265" rtl="0" eaLnBrk="1" fontAlgn="base" latinLnBrk="0" hangingPunct="1">
              <a:lnSpc>
                <a:spcPct val="100000"/>
              </a:lnSpc>
              <a:spcBef>
                <a:spcPct val="0"/>
              </a:spcBef>
              <a:spcAft>
                <a:spcPct val="0"/>
              </a:spcAft>
              <a:buClrTx/>
              <a:buSzTx/>
              <a:buFontTx/>
              <a:buNone/>
              <a:tabLst/>
              <a:defRPr/>
            </a:pPr>
            <a:r>
              <a:rPr kumimoji="0" lang="en-US" sz="2875" b="1" i="0" u="none" strike="noStrike" kern="1200" cap="none" spc="0" normalizeH="0" baseline="0" noProof="0" dirty="0">
                <a:ln>
                  <a:noFill/>
                </a:ln>
                <a:solidFill>
                  <a:srgbClr val="016782"/>
                </a:solidFill>
                <a:effectLst/>
                <a:uLnTx/>
                <a:uFillTx/>
                <a:latin typeface="Arial" pitchFamily="34" charset="0"/>
                <a:ea typeface="+mn-ea"/>
                <a:cs typeface="Arial" pitchFamily="34" charset="0"/>
              </a:rPr>
              <a:t>PRESTON</a:t>
            </a:r>
          </a:p>
        </p:txBody>
      </p:sp>
      <p:pic>
        <p:nvPicPr>
          <p:cNvPr id="7" name="Picture 2" descr="Image result for preston">
            <a:extLst>
              <a:ext uri="{FF2B5EF4-FFF2-40B4-BE49-F238E27FC236}">
                <a16:creationId xmlns:a16="http://schemas.microsoft.com/office/drawing/2014/main" id="{D78571B6-39DC-47DD-B2DE-FCCFCD23CF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462"/>
          <a:stretch/>
        </p:blipFill>
        <p:spPr bwMode="auto">
          <a:xfrm>
            <a:off x="9525" y="805218"/>
            <a:ext cx="12190412" cy="60427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4806BDB-51FB-40F4-AED8-FEB93928EA7E}"/>
              </a:ext>
            </a:extLst>
          </p:cNvPr>
          <p:cNvSpPr txBox="1"/>
          <p:nvPr/>
        </p:nvSpPr>
        <p:spPr>
          <a:xfrm>
            <a:off x="5826034" y="1698670"/>
            <a:ext cx="6356441" cy="2400657"/>
          </a:xfrm>
          <a:prstGeom prst="rect">
            <a:avLst/>
          </a:prstGeom>
          <a:solidFill>
            <a:sysClr val="window" lastClr="FFFFFF"/>
          </a:solidFill>
          <a:ln w="76200">
            <a:noFill/>
            <a:prstDash val="dash"/>
          </a:ln>
        </p:spPr>
        <p:txBody>
          <a:bodyPr wrap="square" rtlCol="0">
            <a:spAutoFit/>
          </a:bodyPr>
          <a:lstStyle/>
          <a:p>
            <a:pPr marL="342900" marR="0" lvl="0" indent="-342900" algn="l" defTabSz="914400" rtl="0" eaLnBrk="1" fontAlgn="auto" latinLnBrk="0" hangingPunct="1">
              <a:lnSpc>
                <a:spcPct val="100000"/>
              </a:lnSpc>
              <a:spcBef>
                <a:spcPts val="0"/>
              </a:spcBef>
              <a:spcAft>
                <a:spcPts val="200"/>
              </a:spcAft>
              <a:buClr>
                <a:srgbClr val="E2209A"/>
              </a:buClr>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£70m more for city economy</a:t>
            </a:r>
          </a:p>
          <a:p>
            <a:pPr marL="342900" marR="0" lvl="0" indent="-342900" algn="l" defTabSz="914400" rtl="0" eaLnBrk="1" fontAlgn="auto" latinLnBrk="0" hangingPunct="1">
              <a:lnSpc>
                <a:spcPct val="100000"/>
              </a:lnSpc>
              <a:spcBef>
                <a:spcPts val="0"/>
              </a:spcBef>
              <a:spcAft>
                <a:spcPts val="200"/>
              </a:spcAft>
              <a:buClr>
                <a:srgbClr val="E2209A"/>
              </a:buClr>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£200m more for regional economy</a:t>
            </a:r>
          </a:p>
          <a:p>
            <a:pPr marL="342900" marR="0" lvl="0" indent="-342900" algn="l" defTabSz="914400" rtl="0" eaLnBrk="1" fontAlgn="auto" latinLnBrk="0" hangingPunct="1">
              <a:lnSpc>
                <a:spcPct val="100000"/>
              </a:lnSpc>
              <a:spcBef>
                <a:spcPts val="0"/>
              </a:spcBef>
              <a:spcAft>
                <a:spcPts val="200"/>
              </a:spcAft>
              <a:buClr>
                <a:srgbClr val="E2209A"/>
              </a:buClr>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Created 1600 more jobs</a:t>
            </a:r>
          </a:p>
          <a:p>
            <a:pPr marL="342900" marR="0" lvl="0" indent="-342900" algn="l" defTabSz="914400" rtl="0" eaLnBrk="1" fontAlgn="auto" latinLnBrk="0" hangingPunct="1">
              <a:lnSpc>
                <a:spcPct val="100000"/>
              </a:lnSpc>
              <a:spcBef>
                <a:spcPts val="0"/>
              </a:spcBef>
              <a:spcAft>
                <a:spcPts val="200"/>
              </a:spcAft>
              <a:buClr>
                <a:srgbClr val="E2209A"/>
              </a:buClr>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4000 more people - paid real living wage</a:t>
            </a:r>
          </a:p>
          <a:p>
            <a:pPr marL="342900" marR="0" lvl="0" indent="-342900" algn="l" defTabSz="914400" rtl="0" eaLnBrk="1" fontAlgn="auto" latinLnBrk="0" hangingPunct="1">
              <a:lnSpc>
                <a:spcPct val="100000"/>
              </a:lnSpc>
              <a:spcBef>
                <a:spcPts val="0"/>
              </a:spcBef>
              <a:spcAft>
                <a:spcPts val="200"/>
              </a:spcAft>
              <a:buClr>
                <a:srgbClr val="E2209A"/>
              </a:buClr>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Cooperative development network</a:t>
            </a:r>
          </a:p>
          <a:p>
            <a:pPr marL="342900" marR="0" lvl="0" indent="-342900" algn="l" defTabSz="914400" rtl="0" eaLnBrk="1" fontAlgn="auto" latinLnBrk="0" hangingPunct="1">
              <a:lnSpc>
                <a:spcPct val="100000"/>
              </a:lnSpc>
              <a:spcBef>
                <a:spcPts val="0"/>
              </a:spcBef>
              <a:spcAft>
                <a:spcPts val="200"/>
              </a:spcAft>
              <a:buClr>
                <a:srgbClr val="E2209A"/>
              </a:buClr>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Using local pension funds – local investment</a:t>
            </a:r>
          </a:p>
          <a:p>
            <a:pPr marL="342900" marR="0" lvl="0" indent="-342900" algn="l" defTabSz="914400" rtl="0" eaLnBrk="1" fontAlgn="auto" latinLnBrk="0" hangingPunct="1">
              <a:lnSpc>
                <a:spcPct val="100000"/>
              </a:lnSpc>
              <a:spcBef>
                <a:spcPts val="0"/>
              </a:spcBef>
              <a:spcAft>
                <a:spcPts val="200"/>
              </a:spcAft>
              <a:buClr>
                <a:srgbClr val="E2209A"/>
              </a:buClr>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North West Community bank </a:t>
            </a:r>
          </a:p>
        </p:txBody>
      </p:sp>
      <p:pic>
        <p:nvPicPr>
          <p:cNvPr id="9" name="Picture 8">
            <a:extLst>
              <a:ext uri="{FF2B5EF4-FFF2-40B4-BE49-F238E27FC236}">
                <a16:creationId xmlns:a16="http://schemas.microsoft.com/office/drawing/2014/main" id="{538742DD-3951-4736-84DB-5C3928E9BC44}"/>
              </a:ext>
            </a:extLst>
          </p:cNvPr>
          <p:cNvPicPr>
            <a:picLocks noChangeAspect="1"/>
          </p:cNvPicPr>
          <p:nvPr/>
        </p:nvPicPr>
        <p:blipFill>
          <a:blip r:embed="rId4"/>
          <a:stretch>
            <a:fillRect/>
          </a:stretch>
        </p:blipFill>
        <p:spPr>
          <a:xfrm>
            <a:off x="-7937" y="3732551"/>
            <a:ext cx="5808572" cy="3115423"/>
          </a:xfrm>
          <a:prstGeom prst="rect">
            <a:avLst/>
          </a:prstGeom>
        </p:spPr>
      </p:pic>
    </p:spTree>
    <p:extLst>
      <p:ext uri="{BB962C8B-B14F-4D97-AF65-F5344CB8AC3E}">
        <p14:creationId xmlns:p14="http://schemas.microsoft.com/office/powerpoint/2010/main" val="552140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21F0FD-8E7B-4D1C-B8B3-1F4928427AC9}"/>
              </a:ext>
            </a:extLst>
          </p:cNvPr>
          <p:cNvPicPr>
            <a:picLocks noChangeAspect="1"/>
          </p:cNvPicPr>
          <p:nvPr/>
        </p:nvPicPr>
        <p:blipFill>
          <a:blip r:embed="rId3"/>
          <a:stretch>
            <a:fillRect/>
          </a:stretch>
        </p:blipFill>
        <p:spPr>
          <a:xfrm>
            <a:off x="559558" y="-160955"/>
            <a:ext cx="11327642" cy="6762466"/>
          </a:xfrm>
          <a:prstGeom prst="rect">
            <a:avLst/>
          </a:prstGeom>
        </p:spPr>
      </p:pic>
    </p:spTree>
    <p:extLst>
      <p:ext uri="{BB962C8B-B14F-4D97-AF65-F5344CB8AC3E}">
        <p14:creationId xmlns:p14="http://schemas.microsoft.com/office/powerpoint/2010/main" val="407871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ky, screenshot, building">
            <a:extLst>
              <a:ext uri="{FF2B5EF4-FFF2-40B4-BE49-F238E27FC236}">
                <a16:creationId xmlns:a16="http://schemas.microsoft.com/office/drawing/2014/main" id="{AD482A49-D8F9-A463-7864-65FB30FE1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404664"/>
            <a:ext cx="10873208" cy="6696744"/>
          </a:xfrm>
          <a:prstGeom prst="rect">
            <a:avLst/>
          </a:prstGeom>
        </p:spPr>
      </p:pic>
    </p:spTree>
    <p:extLst>
      <p:ext uri="{BB962C8B-B14F-4D97-AF65-F5344CB8AC3E}">
        <p14:creationId xmlns:p14="http://schemas.microsoft.com/office/powerpoint/2010/main" val="3380278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nvGraphicFramePr>
        <p:xfrm>
          <a:off x="14386560" y="4267200"/>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lang="en-US" dirty="0"/>
                    </a:p>
                  </a:txBody>
                  <a:tcPr>
                    <a:lnL w="12700" cmpd="sng">
                      <a:solidFill>
                        <a:prstClr val="white">
                          <a:lumMod val="75000"/>
                        </a:prstClr>
                      </a:solidFill>
                      <a:prstDash val="solid"/>
                    </a:lnL>
                    <a:lnR w="12700" cmpd="sng">
                      <a:solidFill>
                        <a:prstClr val="white">
                          <a:lumMod val="75000"/>
                        </a:prstClr>
                      </a:solidFill>
                      <a:prstDash val="solid"/>
                    </a:lnR>
                    <a:lnT w="12700" cmpd="sng">
                      <a:solidFill>
                        <a:prstClr val="white">
                          <a:lumMod val="75000"/>
                        </a:prstClr>
                      </a:solidFill>
                      <a:prstDash val="solid"/>
                    </a:lnT>
                    <a:lnB w="12700" cmpd="sng">
                      <a:solidFill>
                        <a:prstClr val="white">
                          <a:lumMod val="75000"/>
                        </a:prstClr>
                      </a:solidFill>
                      <a:prstDash val="solid"/>
                    </a:lnB>
                  </a:tcPr>
                </a:tc>
                <a:extLst>
                  <a:ext uri="{0D108BD9-81ED-4DB2-BD59-A6C34878D82A}">
                    <a16:rowId xmlns:a16="http://schemas.microsoft.com/office/drawing/2014/main" val="10000"/>
                  </a:ext>
                </a:extLst>
              </a:tr>
            </a:tbl>
          </a:graphicData>
        </a:graphic>
      </p:graphicFrame>
      <p:sp>
        <p:nvSpPr>
          <p:cNvPr id="21" name="Rectangle 20"/>
          <p:cNvSpPr/>
          <p:nvPr/>
        </p:nvSpPr>
        <p:spPr>
          <a:xfrm>
            <a:off x="887104" y="0"/>
            <a:ext cx="915212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16782"/>
                </a:solidFill>
                <a:effectLst/>
                <a:uLnTx/>
                <a:uFillTx/>
                <a:latin typeface="Arial" pitchFamily="34" charset="0"/>
                <a:ea typeface="+mn-ea"/>
                <a:cs typeface="Arial" pitchFamily="34" charset="0"/>
              </a:rPr>
              <a:t>Institutions Matter</a:t>
            </a:r>
            <a:endParaRPr kumimoji="0" lang="en-US" sz="3000" b="0" i="0" u="none" strike="noStrike" kern="1200" cap="none" spc="0" normalizeH="0" baseline="0" noProof="0" dirty="0">
              <a:ln>
                <a:noFill/>
              </a:ln>
              <a:solidFill>
                <a:srgbClr val="016782"/>
              </a:solidFill>
              <a:effectLst/>
              <a:uLnTx/>
              <a:uFillTx/>
              <a:latin typeface="Arial" pitchFamily="34" charset="0"/>
              <a:ea typeface="+mn-ea"/>
              <a:cs typeface="Arial" pitchFamily="34" charset="0"/>
            </a:endParaRPr>
          </a:p>
        </p:txBody>
      </p:sp>
      <p:pic>
        <p:nvPicPr>
          <p:cNvPr id="2" name="Picture 1">
            <a:extLst>
              <a:ext uri="{FF2B5EF4-FFF2-40B4-BE49-F238E27FC236}">
                <a16:creationId xmlns:a16="http://schemas.microsoft.com/office/drawing/2014/main" id="{4D2F1E21-AA2D-7D3C-46CA-7B1285E1EA0C}"/>
              </a:ext>
            </a:extLst>
          </p:cNvPr>
          <p:cNvPicPr>
            <a:picLocks noChangeAspect="1"/>
          </p:cNvPicPr>
          <p:nvPr/>
        </p:nvPicPr>
        <p:blipFill>
          <a:blip r:embed="rId3"/>
          <a:stretch>
            <a:fillRect/>
          </a:stretch>
        </p:blipFill>
        <p:spPr>
          <a:xfrm>
            <a:off x="-30153" y="-50269"/>
            <a:ext cx="12222153" cy="6908269"/>
          </a:xfrm>
          <a:prstGeom prst="rect">
            <a:avLst/>
          </a:prstGeom>
        </p:spPr>
      </p:pic>
      <p:pic>
        <p:nvPicPr>
          <p:cNvPr id="3" name="Picture 2">
            <a:extLst>
              <a:ext uri="{FF2B5EF4-FFF2-40B4-BE49-F238E27FC236}">
                <a16:creationId xmlns:a16="http://schemas.microsoft.com/office/drawing/2014/main" id="{D7AE258C-EDBE-4FCA-0292-0F70E12D2FDD}"/>
              </a:ext>
            </a:extLst>
          </p:cNvPr>
          <p:cNvPicPr>
            <a:picLocks noChangeAspect="1"/>
          </p:cNvPicPr>
          <p:nvPr/>
        </p:nvPicPr>
        <p:blipFill>
          <a:blip r:embed="rId4"/>
          <a:stretch>
            <a:fillRect/>
          </a:stretch>
        </p:blipFill>
        <p:spPr>
          <a:xfrm>
            <a:off x="0" y="-124561"/>
            <a:ext cx="7532147" cy="2887171"/>
          </a:xfrm>
          <a:prstGeom prst="rect">
            <a:avLst/>
          </a:prstGeom>
        </p:spPr>
      </p:pic>
      <p:sp>
        <p:nvSpPr>
          <p:cNvPr id="7" name="TextBox 6">
            <a:extLst>
              <a:ext uri="{FF2B5EF4-FFF2-40B4-BE49-F238E27FC236}">
                <a16:creationId xmlns:a16="http://schemas.microsoft.com/office/drawing/2014/main" id="{F60BC70B-6320-E734-0BE5-ABBF92B6280C}"/>
              </a:ext>
            </a:extLst>
          </p:cNvPr>
          <p:cNvSpPr txBox="1"/>
          <p:nvPr/>
        </p:nvSpPr>
        <p:spPr>
          <a:xfrm>
            <a:off x="7889966" y="2129246"/>
            <a:ext cx="4302034" cy="3477875"/>
          </a:xfrm>
          <a:prstGeom prst="rect">
            <a:avLst/>
          </a:prstGeom>
          <a:solidFill>
            <a:sysClr val="window" lastClr="FFFFFF"/>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Calibri"/>
                <a:ea typeface="+mn-ea"/>
                <a:cs typeface="+mn-cs"/>
              </a:rPr>
              <a:t>‘Community wealth builder In residence’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Calibri"/>
                <a:ea typeface="+mn-ea"/>
                <a:cs typeface="+mn-cs"/>
              </a:rPr>
              <a:t>Workforce development (shortages in NHS Staff)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Calibri"/>
                <a:ea typeface="+mn-ea"/>
                <a:cs typeface="+mn-cs"/>
              </a:rPr>
              <a:t>Linking tenants to Work opportunities in Anchors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latin typeface="Calibri"/>
                <a:ea typeface="+mn-ea"/>
                <a:cs typeface="+mn-cs"/>
              </a:rPr>
              <a:t>Procurement directed to SME (up to 25k)</a:t>
            </a:r>
          </a:p>
        </p:txBody>
      </p:sp>
      <p:pic>
        <p:nvPicPr>
          <p:cNvPr id="8" name="Picture 7">
            <a:extLst>
              <a:ext uri="{FF2B5EF4-FFF2-40B4-BE49-F238E27FC236}">
                <a16:creationId xmlns:a16="http://schemas.microsoft.com/office/drawing/2014/main" id="{4B40D98D-7F28-459B-C4B8-E133755987C1}"/>
              </a:ext>
            </a:extLst>
          </p:cNvPr>
          <p:cNvPicPr>
            <a:picLocks noChangeAspect="1"/>
          </p:cNvPicPr>
          <p:nvPr/>
        </p:nvPicPr>
        <p:blipFill>
          <a:blip r:embed="rId5"/>
          <a:stretch>
            <a:fillRect/>
          </a:stretch>
        </p:blipFill>
        <p:spPr>
          <a:xfrm>
            <a:off x="0" y="4022823"/>
            <a:ext cx="5237044" cy="2909469"/>
          </a:xfrm>
          <a:prstGeom prst="rect">
            <a:avLst/>
          </a:prstGeom>
        </p:spPr>
      </p:pic>
    </p:spTree>
    <p:extLst>
      <p:ext uri="{BB962C8B-B14F-4D97-AF65-F5344CB8AC3E}">
        <p14:creationId xmlns:p14="http://schemas.microsoft.com/office/powerpoint/2010/main" val="151800605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3"/>
          <p:cNvSpPr txBox="1">
            <a:spLocks noGrp="1"/>
          </p:cNvSpPr>
          <p:nvPr>
            <p:ph type="title"/>
          </p:nvPr>
        </p:nvSpPr>
        <p:spPr>
          <a:xfrm>
            <a:off x="415600" y="0"/>
            <a:ext cx="11360800" cy="1122400"/>
          </a:xfrm>
          <a:prstGeom prst="rect">
            <a:avLst/>
          </a:prstGeom>
        </p:spPr>
        <p:txBody>
          <a:bodyPr spcFirstLastPara="1" vert="horz" wrap="square" lIns="121900" tIns="121900" rIns="121900" bIns="121900" rtlCol="0" anchor="ctr" anchorCtr="0">
            <a:noAutofit/>
          </a:bodyPr>
          <a:lstStyle/>
          <a:p>
            <a:r>
              <a:rPr lang="en" b="1" dirty="0"/>
              <a:t>Community Wealth Building</a:t>
            </a:r>
            <a:endParaRPr b="1" dirty="0"/>
          </a:p>
        </p:txBody>
      </p:sp>
      <p:pic>
        <p:nvPicPr>
          <p:cNvPr id="234" name="Google Shape;234;p33"/>
          <p:cNvPicPr preferRelativeResize="0"/>
          <p:nvPr/>
        </p:nvPicPr>
        <p:blipFill>
          <a:blip r:embed="rId3">
            <a:alphaModFix/>
          </a:blip>
          <a:stretch>
            <a:fillRect/>
          </a:stretch>
        </p:blipFill>
        <p:spPr>
          <a:xfrm>
            <a:off x="415598" y="1051217"/>
            <a:ext cx="7136036" cy="4755567"/>
          </a:xfrm>
          <a:prstGeom prst="rect">
            <a:avLst/>
          </a:prstGeom>
          <a:noFill/>
          <a:ln>
            <a:noFill/>
          </a:ln>
        </p:spPr>
      </p:pic>
      <p:sp>
        <p:nvSpPr>
          <p:cNvPr id="235" name="Google Shape;235;p33"/>
          <p:cNvSpPr txBox="1">
            <a:spLocks noGrp="1"/>
          </p:cNvSpPr>
          <p:nvPr>
            <p:ph type="title"/>
          </p:nvPr>
        </p:nvSpPr>
        <p:spPr>
          <a:xfrm>
            <a:off x="415600" y="5735600"/>
            <a:ext cx="11360800" cy="1122400"/>
          </a:xfrm>
          <a:prstGeom prst="rect">
            <a:avLst/>
          </a:prstGeom>
        </p:spPr>
        <p:txBody>
          <a:bodyPr spcFirstLastPara="1" vert="horz" wrap="square" lIns="121900" tIns="121900" rIns="121900" bIns="121900" rtlCol="0" anchor="ctr" anchorCtr="0">
            <a:noAutofit/>
          </a:bodyPr>
          <a:lstStyle/>
          <a:p>
            <a:r>
              <a:rPr lang="en" sz="3733" dirty="0"/>
              <a:t>In Amsterdam </a:t>
            </a:r>
            <a:r>
              <a:rPr lang="en" sz="3733" dirty="0" err="1"/>
              <a:t>Nieuw</a:t>
            </a:r>
            <a:r>
              <a:rPr lang="en" sz="3733" dirty="0"/>
              <a:t>-West</a:t>
            </a:r>
            <a:endParaRPr sz="3733" dirty="0"/>
          </a:p>
        </p:txBody>
      </p:sp>
      <p:pic>
        <p:nvPicPr>
          <p:cNvPr id="236" name="Google Shape;236;p33"/>
          <p:cNvPicPr preferRelativeResize="0"/>
          <p:nvPr/>
        </p:nvPicPr>
        <p:blipFill>
          <a:blip r:embed="rId4">
            <a:alphaModFix/>
          </a:blip>
          <a:stretch>
            <a:fillRect/>
          </a:stretch>
        </p:blipFill>
        <p:spPr>
          <a:xfrm>
            <a:off x="8080068" y="1051201"/>
            <a:ext cx="3364913" cy="47556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C353A-0BAA-8E7D-AAF3-DFBDC13E7380}"/>
              </a:ext>
            </a:extLst>
          </p:cNvPr>
          <p:cNvPicPr>
            <a:picLocks noChangeAspect="1"/>
          </p:cNvPicPr>
          <p:nvPr/>
        </p:nvPicPr>
        <p:blipFill>
          <a:blip r:embed="rId3"/>
          <a:stretch>
            <a:fillRect/>
          </a:stretch>
        </p:blipFill>
        <p:spPr>
          <a:xfrm>
            <a:off x="0" y="18326"/>
            <a:ext cx="4694830" cy="6839674"/>
          </a:xfrm>
          <a:prstGeom prst="rect">
            <a:avLst/>
          </a:prstGeom>
        </p:spPr>
      </p:pic>
      <p:sp>
        <p:nvSpPr>
          <p:cNvPr id="7" name="TextBox 6">
            <a:extLst>
              <a:ext uri="{FF2B5EF4-FFF2-40B4-BE49-F238E27FC236}">
                <a16:creationId xmlns:a16="http://schemas.microsoft.com/office/drawing/2014/main" id="{86897ACF-8919-496B-0599-BBAE76A1A988}"/>
              </a:ext>
            </a:extLst>
          </p:cNvPr>
          <p:cNvSpPr txBox="1"/>
          <p:nvPr/>
        </p:nvSpPr>
        <p:spPr>
          <a:xfrm>
            <a:off x="5503461" y="1500327"/>
            <a:ext cx="6093724"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application of these principles requires consideration of how the City can contribute to the building and retention of wealth in our area through targeted procurement, employment practices, use of City land and assets, and support for the diversification of the city economy.’</a:t>
            </a:r>
          </a:p>
        </p:txBody>
      </p:sp>
    </p:spTree>
    <p:extLst>
      <p:ext uri="{BB962C8B-B14F-4D97-AF65-F5344CB8AC3E}">
        <p14:creationId xmlns:p14="http://schemas.microsoft.com/office/powerpoint/2010/main" val="3662945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6" descr="upload.wikimedia.org/wikipedia/commons/2/2e/Sea...">
            <a:extLst>
              <a:ext uri="{FF2B5EF4-FFF2-40B4-BE49-F238E27FC236}">
                <a16:creationId xmlns:a16="http://schemas.microsoft.com/office/drawing/2014/main" id="{27E8317A-3EC1-55CF-70CF-4B8513FE197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8" descr="upload.wikimedia.org/wikipedia/commons/2/2e/Sea...">
            <a:extLst>
              <a:ext uri="{FF2B5EF4-FFF2-40B4-BE49-F238E27FC236}">
                <a16:creationId xmlns:a16="http://schemas.microsoft.com/office/drawing/2014/main" id="{3FA16AED-E1BD-353C-70C1-2D33F96B2D3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BFA5D03-0FAB-A156-EC66-7C131D824135}"/>
              </a:ext>
            </a:extLst>
          </p:cNvPr>
          <p:cNvPicPr>
            <a:picLocks noChangeAspect="1"/>
          </p:cNvPicPr>
          <p:nvPr/>
        </p:nvPicPr>
        <p:blipFill>
          <a:blip r:embed="rId3"/>
          <a:stretch>
            <a:fillRect/>
          </a:stretch>
        </p:blipFill>
        <p:spPr>
          <a:xfrm>
            <a:off x="-1" y="0"/>
            <a:ext cx="12192000" cy="6771773"/>
          </a:xfrm>
          <a:prstGeom prst="rect">
            <a:avLst/>
          </a:prstGeom>
        </p:spPr>
      </p:pic>
      <p:sp>
        <p:nvSpPr>
          <p:cNvPr id="4" name="AutoShape 4" descr="Alameda County CA Property Data - Real Estate Comps, Statistics &amp; Reports">
            <a:extLst>
              <a:ext uri="{FF2B5EF4-FFF2-40B4-BE49-F238E27FC236}">
                <a16:creationId xmlns:a16="http://schemas.microsoft.com/office/drawing/2014/main" id="{3D83E3AE-7163-0545-E657-79A6AF145566}"/>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90318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B8BB61-0FBA-3062-8868-59C432FEFFCD}"/>
              </a:ext>
            </a:extLst>
          </p:cNvPr>
          <p:cNvPicPr>
            <a:picLocks noChangeAspect="1"/>
          </p:cNvPicPr>
          <p:nvPr/>
        </p:nvPicPr>
        <p:blipFill>
          <a:blip r:embed="rId3"/>
          <a:stretch>
            <a:fillRect/>
          </a:stretch>
        </p:blipFill>
        <p:spPr>
          <a:xfrm>
            <a:off x="1449523" y="-183796"/>
            <a:ext cx="8898340" cy="2058336"/>
          </a:xfrm>
          <a:prstGeom prst="rect">
            <a:avLst/>
          </a:prstGeom>
        </p:spPr>
      </p:pic>
      <p:pic>
        <p:nvPicPr>
          <p:cNvPr id="5126" name="Picture 6">
            <a:extLst>
              <a:ext uri="{FF2B5EF4-FFF2-40B4-BE49-F238E27FC236}">
                <a16:creationId xmlns:a16="http://schemas.microsoft.com/office/drawing/2014/main" id="{623260F8-8D00-279C-D3E4-7303EFB64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6165" y="2470245"/>
            <a:ext cx="4414808" cy="22074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3B210BA-987F-192C-A372-C980D53AD422}"/>
              </a:ext>
            </a:extLst>
          </p:cNvPr>
          <p:cNvPicPr>
            <a:picLocks noChangeAspect="1"/>
          </p:cNvPicPr>
          <p:nvPr/>
        </p:nvPicPr>
        <p:blipFill>
          <a:blip r:embed="rId5"/>
          <a:stretch>
            <a:fillRect/>
          </a:stretch>
        </p:blipFill>
        <p:spPr>
          <a:xfrm>
            <a:off x="259306" y="1705444"/>
            <a:ext cx="3746155" cy="4913719"/>
          </a:xfrm>
          <a:prstGeom prst="rect">
            <a:avLst/>
          </a:prstGeom>
        </p:spPr>
      </p:pic>
      <p:pic>
        <p:nvPicPr>
          <p:cNvPr id="2" name="Picture 1">
            <a:extLst>
              <a:ext uri="{FF2B5EF4-FFF2-40B4-BE49-F238E27FC236}">
                <a16:creationId xmlns:a16="http://schemas.microsoft.com/office/drawing/2014/main" id="{4A038F7A-4531-0A0C-B7AD-54546B792A9E}"/>
              </a:ext>
            </a:extLst>
          </p:cNvPr>
          <p:cNvPicPr>
            <a:picLocks noChangeAspect="1"/>
          </p:cNvPicPr>
          <p:nvPr/>
        </p:nvPicPr>
        <p:blipFill>
          <a:blip r:embed="rId6"/>
          <a:stretch>
            <a:fillRect/>
          </a:stretch>
        </p:blipFill>
        <p:spPr>
          <a:xfrm>
            <a:off x="3849702" y="1754676"/>
            <a:ext cx="3942222" cy="4864487"/>
          </a:xfrm>
          <a:prstGeom prst="rect">
            <a:avLst/>
          </a:prstGeom>
        </p:spPr>
      </p:pic>
    </p:spTree>
    <p:extLst>
      <p:ext uri="{BB962C8B-B14F-4D97-AF65-F5344CB8AC3E}">
        <p14:creationId xmlns:p14="http://schemas.microsoft.com/office/powerpoint/2010/main" val="2776439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AA03C9-DD1A-2A02-100A-965DAFA68C20}"/>
              </a:ext>
            </a:extLst>
          </p:cNvPr>
          <p:cNvSpPr>
            <a:spLocks noGrp="1"/>
          </p:cNvSpPr>
          <p:nvPr>
            <p:ph idx="1"/>
          </p:nvPr>
        </p:nvSpPr>
        <p:spPr>
          <a:xfrm>
            <a:off x="3238785" y="221457"/>
            <a:ext cx="8224491" cy="6415086"/>
          </a:xfrm>
        </p:spPr>
        <p:txBody>
          <a:bodyPr>
            <a:normAutofit/>
          </a:bodyPr>
          <a:lstStyle/>
          <a:p>
            <a:pPr marL="114300" marR="0" lvl="0" indent="0" algn="l" defTabSz="914400" rtl="0" eaLnBrk="1" fontAlgn="auto" latinLnBrk="0" hangingPunct="1">
              <a:lnSpc>
                <a:spcPct val="90000"/>
              </a:lnSpc>
              <a:spcBef>
                <a:spcPts val="0"/>
              </a:spcBef>
              <a:spcAft>
                <a:spcPts val="600"/>
              </a:spcAft>
              <a:buClrTx/>
              <a:buSz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Perceiving and acting on the totality of public spending across all anchors as a vital economic lever </a:t>
            </a:r>
            <a:endParaRPr lang="en-GB" sz="2400" dirty="0">
              <a:latin typeface="Arial" panose="020B0604020202020204" pitchFamily="34" charset="0"/>
              <a:cs typeface="Arial" panose="020B0604020202020204" pitchFamily="34" charset="0"/>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Returning more spend to local, regional and national economy </a:t>
            </a:r>
            <a:endParaRPr lang="en-GB" sz="2400" dirty="0">
              <a:latin typeface="Arial" panose="020B0604020202020204" pitchFamily="34" charset="0"/>
              <a:cs typeface="Arial" panose="020B0604020202020204" pitchFamily="34" charset="0"/>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Using pre-commissioning process and imminent procurement demand as an opportunity to shape local markets and supply</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Reducing carbon footprint of supply by using more local suppliers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Reducing costs, by developing supply chains and thus creating more entrants to market. </a:t>
            </a:r>
            <a:endParaRPr lang="en-GB" dirty="0"/>
          </a:p>
        </p:txBody>
      </p:sp>
      <p:pic>
        <p:nvPicPr>
          <p:cNvPr id="7" name="Picture 6">
            <a:extLst>
              <a:ext uri="{FF2B5EF4-FFF2-40B4-BE49-F238E27FC236}">
                <a16:creationId xmlns:a16="http://schemas.microsoft.com/office/drawing/2014/main" id="{E20B5C18-9123-3D25-75FA-88B3385BE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1" y="0"/>
            <a:ext cx="3432944" cy="3503363"/>
          </a:xfrm>
          <a:prstGeom prst="rect">
            <a:avLst/>
          </a:prstGeom>
        </p:spPr>
      </p:pic>
      <p:sp>
        <p:nvSpPr>
          <p:cNvPr id="8" name="Title 1">
            <a:extLst>
              <a:ext uri="{FF2B5EF4-FFF2-40B4-BE49-F238E27FC236}">
                <a16:creationId xmlns:a16="http://schemas.microsoft.com/office/drawing/2014/main" id="{5C6E615C-B306-D913-58BC-17BDDA8F4763}"/>
              </a:ext>
            </a:extLst>
          </p:cNvPr>
          <p:cNvSpPr txBox="1">
            <a:spLocks/>
          </p:cNvSpPr>
          <p:nvPr/>
        </p:nvSpPr>
        <p:spPr>
          <a:xfrm>
            <a:off x="154885" y="3549767"/>
            <a:ext cx="3336545" cy="11364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bg1"/>
                </a:solidFill>
                <a:latin typeface="Montserrat" panose="0200050500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Spending</a:t>
            </a:r>
          </a:p>
        </p:txBody>
      </p:sp>
    </p:spTree>
    <p:extLst>
      <p:ext uri="{BB962C8B-B14F-4D97-AF65-F5344CB8AC3E}">
        <p14:creationId xmlns:p14="http://schemas.microsoft.com/office/powerpoint/2010/main" val="3405519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644316" y="1052763"/>
            <a:ext cx="9023685" cy="4722395"/>
          </a:xfrm>
          <a:prstGeom prst="rect">
            <a:avLst/>
          </a:prstGeom>
        </p:spPr>
      </p:pic>
      <p:pic>
        <p:nvPicPr>
          <p:cNvPr id="5" name="Picture 4"/>
          <p:cNvPicPr>
            <a:picLocks noChangeAspect="1"/>
          </p:cNvPicPr>
          <p:nvPr/>
        </p:nvPicPr>
        <p:blipFill>
          <a:blip r:embed="rId3"/>
          <a:srcRect/>
          <a:stretch>
            <a:fillRect/>
          </a:stretch>
        </p:blipFill>
        <p:spPr bwMode="auto">
          <a:xfrm>
            <a:off x="8458200" y="5943601"/>
            <a:ext cx="1987550" cy="722313"/>
          </a:xfrm>
          <a:prstGeom prst="rect">
            <a:avLst/>
          </a:prstGeom>
          <a:noFill/>
          <a:ln w="9525">
            <a:noFill/>
            <a:miter lim="800000"/>
            <a:headEnd/>
            <a:tailEnd/>
          </a:ln>
        </p:spPr>
      </p:pic>
    </p:spTree>
    <p:extLst>
      <p:ext uri="{BB962C8B-B14F-4D97-AF65-F5344CB8AC3E}">
        <p14:creationId xmlns:p14="http://schemas.microsoft.com/office/powerpoint/2010/main" val="139983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7">
            <a:extLst>
              <a:ext uri="{FF2B5EF4-FFF2-40B4-BE49-F238E27FC236}">
                <a16:creationId xmlns:a16="http://schemas.microsoft.com/office/drawing/2014/main" id="{C132BE68-E68B-4335-80BF-140E56547AED}"/>
              </a:ext>
            </a:extLst>
          </p:cNvPr>
          <p:cNvSpPr>
            <a:spLocks noGrp="1"/>
          </p:cNvSpPr>
          <p:nvPr>
            <p:ph idx="1"/>
          </p:nvPr>
        </p:nvSpPr>
        <p:spPr>
          <a:xfrm>
            <a:off x="168974" y="-12357"/>
            <a:ext cx="11854051" cy="954107"/>
          </a:xfrm>
          <a:prstGeom prst="rect">
            <a:avLst/>
          </a:prstGeom>
        </p:spPr>
        <p:txBody>
          <a:bodyPr wrap="square">
            <a:spAutoFit/>
          </a:bodyPr>
          <a:lstStyle/>
          <a:p>
            <a:pPr marL="0" indent="0" defTabSz="685800">
              <a:buNone/>
              <a:defRPr/>
            </a:pPr>
            <a:endParaRPr kumimoji="0" lang="en-GB" sz="2400" b="1" i="0" u="none" strike="noStrike" kern="1200" cap="none" spc="0" normalizeH="0" baseline="0" noProof="0" dirty="0">
              <a:ln>
                <a:noFill/>
              </a:ln>
              <a:solidFill>
                <a:prstClr val="black"/>
              </a:solidFill>
              <a:effectLst/>
              <a:uLnTx/>
              <a:uFillTx/>
              <a:latin typeface="Montserrat" panose="00000500000000000000" pitchFamily="2" charset="0"/>
              <a:ea typeface="Open Sans" panose="020B0606030504020204" pitchFamily="34" charset="0"/>
              <a:cs typeface="Open Sans" panose="020B0606030504020204" pitchFamily="34" charset="0"/>
            </a:endParaRP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dirty="0">
              <a:solidFill>
                <a:prstClr val="black"/>
              </a:solidFill>
              <a:latin typeface="Montserrat" panose="020B060402020202020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ED101515-98DC-4B28-8065-5E6CD5E9D74A}"/>
              </a:ext>
            </a:extLst>
          </p:cNvPr>
          <p:cNvSpPr txBox="1">
            <a:spLocks/>
          </p:cNvSpPr>
          <p:nvPr/>
        </p:nvSpPr>
        <p:spPr>
          <a:xfrm>
            <a:off x="0" y="487018"/>
            <a:ext cx="11628764" cy="59137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2219B"/>
              </a:buClr>
              <a:buFont typeface="Arial" panose="020B0604020202020204" pitchFamily="34" charset="0"/>
              <a:buChar char="•"/>
              <a:defRPr sz="2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1pPr>
            <a:lvl2pPr marL="685800" indent="-228600" algn="l" defTabSz="914400" rtl="0" eaLnBrk="1" latinLnBrk="0" hangingPunct="1">
              <a:lnSpc>
                <a:spcPct val="90000"/>
              </a:lnSpc>
              <a:spcBef>
                <a:spcPts val="500"/>
              </a:spcBef>
              <a:buClr>
                <a:srgbClr val="E2219B"/>
              </a:buClr>
              <a:buFont typeface="Arial" panose="020B0604020202020204" pitchFamily="34" charset="0"/>
              <a:buChar char="•"/>
              <a:defRPr sz="24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2pPr>
            <a:lvl3pPr marL="1143000" indent="-228600" algn="l" defTabSz="914400" rtl="0" eaLnBrk="1" latinLnBrk="0" hangingPunct="1">
              <a:lnSpc>
                <a:spcPct val="90000"/>
              </a:lnSpc>
              <a:spcBef>
                <a:spcPts val="500"/>
              </a:spcBef>
              <a:buClr>
                <a:srgbClr val="E2219B"/>
              </a:buClr>
              <a:buFont typeface="Arial" panose="020B0604020202020204" pitchFamily="34" charset="0"/>
              <a:buChar char="•"/>
              <a:defRPr sz="20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3pPr>
            <a:lvl4pPr marL="16002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4pPr>
            <a:lvl5pPr marL="2057400" indent="-228600" algn="l" defTabSz="914400" rtl="0" eaLnBrk="1" latinLnBrk="0" hangingPunct="1">
              <a:lnSpc>
                <a:spcPct val="90000"/>
              </a:lnSpc>
              <a:spcBef>
                <a:spcPts val="500"/>
              </a:spcBef>
              <a:buClr>
                <a:srgbClr val="E2219B"/>
              </a:buClr>
              <a:buFont typeface="Arial" panose="020B0604020202020204" pitchFamily="34" charset="0"/>
              <a:buChar char="•"/>
              <a:defRPr sz="1800" kern="1200">
                <a:solidFill>
                  <a:schemeClr val="tx1"/>
                </a:solidFill>
                <a:latin typeface="Montserrat" panose="02000505000000020004" pitchFamily="2" charset="0"/>
                <a:ea typeface="Open Sans" panose="020B0606030504020204" pitchFamily="34" charset="0"/>
                <a:cs typeface="Mongolian Baiti" panose="03000500000000000000"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altLang="en-US" sz="2400" b="1" i="0" u="none" strike="noStrike" kern="1200" cap="none" spc="0" normalizeH="0" baseline="0" noProof="0" dirty="0">
              <a:ln>
                <a:noFill/>
              </a:ln>
              <a:solidFill>
                <a:prstClr val="black"/>
              </a:solidFill>
              <a:effectLst/>
              <a:uLnTx/>
              <a:uFillTx/>
              <a:latin typeface="Montserrat" panose="020B0604020202020204" charset="0"/>
              <a:ea typeface="Open Sans" panose="020B0606030504020204" pitchFamily="34" charset="0"/>
              <a:cs typeface="Open Sans" panose="020B0606030504020204" pitchFamily="34" charset="0"/>
            </a:endParaRPr>
          </a:p>
          <a:p>
            <a:pPr marL="457200" marR="0" lvl="1" indent="0" algn="ctr" defTabSz="914400" rtl="0" eaLnBrk="1" fontAlgn="auto" latinLnBrk="0" hangingPunct="1">
              <a:lnSpc>
                <a:spcPct val="90000"/>
              </a:lnSpc>
              <a:spcBef>
                <a:spcPts val="500"/>
              </a:spcBef>
              <a:spcAft>
                <a:spcPts val="0"/>
              </a:spcAft>
              <a:buClr>
                <a:srgbClr val="E2219B"/>
              </a:buClr>
              <a:buSzTx/>
              <a:buFont typeface="Arial" panose="020B0604020202020204" pitchFamily="34" charset="0"/>
              <a:buNone/>
              <a:tabLst/>
              <a:defRPr/>
            </a:pPr>
            <a:r>
              <a:rPr lang="en-US" sz="3200" b="1" dirty="0">
                <a:solidFill>
                  <a:srgbClr val="016782"/>
                </a:solidFill>
                <a:latin typeface="Arial" pitchFamily="34" charset="0"/>
                <a:ea typeface="+mn-ea"/>
                <a:cs typeface="Arial" pitchFamily="34" charset="0"/>
              </a:rPr>
              <a:t>CWB Definition:  </a:t>
            </a:r>
            <a:endParaRPr lang="en-US" sz="3200" b="1" dirty="0">
              <a:solidFill>
                <a:srgbClr val="202122"/>
              </a:solidFill>
              <a:latin typeface="Calibri" panose="020F0502020204030204"/>
            </a:endParaRPr>
          </a:p>
          <a:p>
            <a:pPr marL="457200" lvl="1" indent="0" algn="ctr">
              <a:buNone/>
              <a:defRPr/>
            </a:pPr>
            <a:endParaRPr kumimoji="0" lang="en-US" sz="3200" b="0" i="0" u="none" strike="noStrike" kern="1200" cap="none" spc="0" normalizeH="0" baseline="0" noProof="0" dirty="0">
              <a:ln>
                <a:noFill/>
              </a:ln>
              <a:solidFill>
                <a:srgbClr val="333333"/>
              </a:solidFill>
              <a:effectLst/>
              <a:uLnTx/>
              <a:uFillTx/>
              <a:latin typeface="Univers LT Pro"/>
              <a:ea typeface="Open Sans" panose="020B0606030504020204" pitchFamily="34" charset="0"/>
              <a:cs typeface="Mongolian Baiti" panose="03000500000000000000" pitchFamily="66" charset="0"/>
            </a:endParaRPr>
          </a:p>
          <a:p>
            <a:pPr marL="457200" lvl="1" indent="0" algn="ctr">
              <a:buNone/>
              <a:defRPr/>
            </a:pPr>
            <a:r>
              <a:rPr kumimoji="0" lang="en-US" sz="3200" b="0" i="0" u="none" strike="noStrike" kern="1200" cap="none" spc="0" normalizeH="0" baseline="0" noProof="0" dirty="0">
                <a:ln>
                  <a:noFill/>
                </a:ln>
                <a:solidFill>
                  <a:srgbClr val="333333"/>
                </a:solidFill>
                <a:effectLst/>
                <a:uLnTx/>
                <a:uFillTx/>
                <a:latin typeface="Univers LT Pro"/>
                <a:ea typeface="Open Sans" panose="020B0606030504020204" pitchFamily="34" charset="0"/>
                <a:cs typeface="Mongolian Baiti" panose="03000500000000000000" pitchFamily="66" charset="0"/>
              </a:rPr>
              <a:t>Community Wealth Building (CWB) is an economic development model that transforms local economies based on direct community ownership, control of assets in place, and ensuring that local financial resources recirculate and multiply. </a:t>
            </a:r>
          </a:p>
          <a:p>
            <a:pPr marL="457200" marR="0" lvl="1" indent="0" algn="ctr" defTabSz="914400" rtl="0" eaLnBrk="1" fontAlgn="auto" latinLnBrk="0" hangingPunct="1">
              <a:lnSpc>
                <a:spcPct val="90000"/>
              </a:lnSpc>
              <a:spcBef>
                <a:spcPts val="500"/>
              </a:spcBef>
              <a:spcAft>
                <a:spcPts val="0"/>
              </a:spcAft>
              <a:buClr>
                <a:srgbClr val="E2219B"/>
              </a:buClr>
              <a:buSzTx/>
              <a:buFont typeface="Arial" panose="020B0604020202020204" pitchFamily="34" charset="0"/>
              <a:buNone/>
              <a:tabLst/>
              <a:defRPr/>
            </a:pPr>
            <a:endParaRPr kumimoji="0" lang="en-US" sz="3600" b="1" i="0" u="none" strike="noStrike" kern="1200" cap="none" spc="0" normalizeH="0" baseline="0" noProof="0" dirty="0">
              <a:ln>
                <a:noFill/>
              </a:ln>
              <a:solidFill>
                <a:srgbClr val="202122"/>
              </a:solidFill>
              <a:effectLst/>
              <a:uLnTx/>
              <a:uFillTx/>
              <a:latin typeface="Calibri" panose="020F0502020204030204"/>
              <a:ea typeface="Open Sans" panose="020B0606030504020204" pitchFamily="34" charset="0"/>
              <a:cs typeface="Mongolian Baiti" panose="03000500000000000000" pitchFamily="66" charset="0"/>
            </a:endParaRPr>
          </a:p>
          <a:p>
            <a:pPr marL="457200" lvl="1" indent="0" algn="ctr">
              <a:buNone/>
              <a:defRPr/>
            </a:pPr>
            <a:r>
              <a:rPr lang="en-US" sz="3200" b="1" dirty="0">
                <a:solidFill>
                  <a:srgbClr val="016782"/>
                </a:solidFill>
                <a:latin typeface="Arial" pitchFamily="34" charset="0"/>
                <a:ea typeface="+mn-ea"/>
                <a:cs typeface="Arial" pitchFamily="34" charset="0"/>
              </a:rPr>
              <a:t>Long Term Goals: </a:t>
            </a:r>
          </a:p>
          <a:p>
            <a:pPr marL="457200" lvl="1" indent="0" algn="ctr">
              <a:buNone/>
              <a:defRPr/>
            </a:pPr>
            <a:endParaRPr kumimoji="0" lang="en-US" sz="3200" b="0" i="0" u="none" strike="noStrike" kern="1200" cap="none" spc="0" normalizeH="0" baseline="0" noProof="0" dirty="0">
              <a:ln>
                <a:noFill/>
              </a:ln>
              <a:solidFill>
                <a:srgbClr val="333333"/>
              </a:solidFill>
              <a:effectLst/>
              <a:uLnTx/>
              <a:uFillTx/>
              <a:latin typeface="Univers LT Pro"/>
              <a:ea typeface="Open Sans" panose="020B0606030504020204" pitchFamily="34" charset="0"/>
              <a:cs typeface="Mongolian Baiti" panose="03000500000000000000" pitchFamily="66" charset="0"/>
            </a:endParaRPr>
          </a:p>
          <a:p>
            <a:pPr marL="457200" lvl="1" indent="0" algn="ctr">
              <a:buNone/>
              <a:defRPr/>
            </a:pPr>
            <a:r>
              <a:rPr kumimoji="0" lang="en-US" sz="3200" b="0" i="0" u="none" strike="noStrike" kern="1200" cap="none" spc="0" normalizeH="0" baseline="0" noProof="0" dirty="0">
                <a:ln>
                  <a:noFill/>
                </a:ln>
                <a:solidFill>
                  <a:srgbClr val="333333"/>
                </a:solidFill>
                <a:effectLst/>
                <a:uLnTx/>
                <a:uFillTx/>
                <a:latin typeface="Univers LT Pro"/>
                <a:ea typeface="Open Sans" panose="020B0606030504020204" pitchFamily="34" charset="0"/>
                <a:cs typeface="Mongolian Baiti" panose="03000500000000000000" pitchFamily="66" charset="0"/>
              </a:rPr>
              <a:t>Shared economic prosperity, equity and inclusion, and </a:t>
            </a:r>
          </a:p>
          <a:p>
            <a:pPr marL="457200" lvl="1" indent="0" algn="ctr">
              <a:buNone/>
              <a:defRPr/>
            </a:pPr>
            <a:r>
              <a:rPr kumimoji="0" lang="en-US" sz="3200" b="0" i="0" u="none" strike="noStrike" kern="1200" cap="none" spc="0" normalizeH="0" baseline="0" noProof="0" dirty="0">
                <a:ln>
                  <a:noFill/>
                </a:ln>
                <a:solidFill>
                  <a:srgbClr val="333333"/>
                </a:solidFill>
                <a:effectLst/>
                <a:uLnTx/>
                <a:uFillTx/>
                <a:latin typeface="Univers LT Pro"/>
                <a:ea typeface="Open Sans" panose="020B0606030504020204" pitchFamily="34" charset="0"/>
                <a:cs typeface="Mongolian Baiti" panose="03000500000000000000" pitchFamily="66" charset="0"/>
              </a:rPr>
              <a:t>ecological sustainability</a:t>
            </a:r>
            <a:endParaRPr kumimoji="0" lang="en-US" sz="3200" b="1" i="0" u="none" strike="noStrike" kern="1200" cap="none" spc="0" normalizeH="0" baseline="0" noProof="0" dirty="0">
              <a:ln>
                <a:noFill/>
              </a:ln>
              <a:solidFill>
                <a:srgbClr val="202122"/>
              </a:solidFill>
              <a:effectLst/>
              <a:uLnTx/>
              <a:uFillTx/>
              <a:latin typeface="Calibri" panose="020F0502020204030204"/>
              <a:ea typeface="Open Sans" panose="020B0606030504020204" pitchFamily="34" charset="0"/>
              <a:cs typeface="Mongolian Baiti" panose="03000500000000000000" pitchFamily="66" charset="0"/>
            </a:endParaRPr>
          </a:p>
        </p:txBody>
      </p:sp>
      <p:sp>
        <p:nvSpPr>
          <p:cNvPr id="3" name="Rectangle 1">
            <a:extLst>
              <a:ext uri="{FF2B5EF4-FFF2-40B4-BE49-F238E27FC236}">
                <a16:creationId xmlns:a16="http://schemas.microsoft.com/office/drawing/2014/main" id="{019810A5-2372-FBE8-535A-EB707316BD97}"/>
              </a:ext>
            </a:extLst>
          </p:cNvPr>
          <p:cNvSpPr>
            <a:spLocks noChangeArrowheads="1"/>
          </p:cNvSpPr>
          <p:nvPr/>
        </p:nvSpPr>
        <p:spPr bwMode="auto">
          <a:xfrm>
            <a:off x="4686300" y="1809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2881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27465DF1-0CC9-4E4A-B82B-39B4A2702AAB}"/>
              </a:ext>
            </a:extLst>
          </p:cNvPr>
          <p:cNvSpPr>
            <a:spLocks noChangeArrowheads="1"/>
          </p:cNvSpPr>
          <p:nvPr/>
        </p:nvSpPr>
        <p:spPr bwMode="auto">
          <a:xfrm>
            <a:off x="3505200" y="381000"/>
            <a:ext cx="586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GB" alt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4819" name="TextBox 1">
            <a:extLst>
              <a:ext uri="{FF2B5EF4-FFF2-40B4-BE49-F238E27FC236}">
                <a16:creationId xmlns:a16="http://schemas.microsoft.com/office/drawing/2014/main" id="{75DCF7CA-B51B-4C45-AF81-CE72C4782307}"/>
              </a:ext>
            </a:extLst>
          </p:cNvPr>
          <p:cNvSpPr txBox="1">
            <a:spLocks noChangeArrowheads="1"/>
          </p:cNvSpPr>
          <p:nvPr/>
        </p:nvSpPr>
        <p:spPr bwMode="auto">
          <a:xfrm>
            <a:off x="6088064" y="1077913"/>
            <a:ext cx="3781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GB"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GB"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GB"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822" name="Title 5">
            <a:extLst>
              <a:ext uri="{FF2B5EF4-FFF2-40B4-BE49-F238E27FC236}">
                <a16:creationId xmlns:a16="http://schemas.microsoft.com/office/drawing/2014/main" id="{D70877BB-5EF4-4CEC-8231-E6CFB67A5B60}"/>
              </a:ext>
            </a:extLst>
          </p:cNvPr>
          <p:cNvSpPr txBox="1">
            <a:spLocks noChangeArrowheads="1"/>
          </p:cNvSpPr>
          <p:nvPr/>
        </p:nvSpPr>
        <p:spPr bwMode="auto">
          <a:xfrm>
            <a:off x="477755" y="368919"/>
            <a:ext cx="1001745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altLang="en-US" sz="4000" b="1" i="0" u="none" strike="noStrike" kern="1200" cap="none" spc="0" normalizeH="0" baseline="0" noProof="0" dirty="0">
                <a:ln>
                  <a:noFill/>
                </a:ln>
                <a:solidFill>
                  <a:srgbClr val="4BACC6">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 Three-Legged Stool</a:t>
            </a:r>
          </a:p>
        </p:txBody>
      </p:sp>
      <p:sp>
        <p:nvSpPr>
          <p:cNvPr id="2" name="Rectangle 1">
            <a:extLst>
              <a:ext uri="{FF2B5EF4-FFF2-40B4-BE49-F238E27FC236}">
                <a16:creationId xmlns:a16="http://schemas.microsoft.com/office/drawing/2014/main" id="{9D4609B0-AF10-4FFD-B4A6-F09906D2B11E}"/>
              </a:ext>
            </a:extLst>
          </p:cNvPr>
          <p:cNvSpPr/>
          <p:nvPr/>
        </p:nvSpPr>
        <p:spPr>
          <a:xfrm>
            <a:off x="210427" y="-228600"/>
            <a:ext cx="11981573" cy="2062103"/>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srgbClr val="4BACC6">
                  <a:lumMod val="75000"/>
                </a:srgbClr>
              </a:solidFill>
              <a:effectLst/>
              <a:uLnTx/>
              <a:uFillTx/>
              <a:latin typeface="Montserrat" panose="020B060402020202020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Montserrat" panose="020B0604020202020204" charset="0"/>
                <a:ea typeface="Open Sans" panose="020B0606030504020204" pitchFamily="34" charset="0"/>
                <a:cs typeface="Open Sans" panose="020B060603050402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alt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altLang="en-US" sz="2400" b="0" i="0" u="none" strike="noStrike" kern="1200" cap="none" spc="0" normalizeH="0" baseline="0" noProof="0" dirty="0">
              <a:ln>
                <a:noFill/>
              </a:ln>
              <a:solidFill>
                <a:prstClr val="black"/>
              </a:solidFill>
              <a:effectLst/>
              <a:uLnTx/>
              <a:uFillTx/>
              <a:latin typeface="Montserrat" panose="020B060402020202020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Montserrat" panose="020B060402020202020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481557D-D424-667D-5077-CEAC4EDFB1C4}"/>
              </a:ext>
            </a:extLst>
          </p:cNvPr>
          <p:cNvPicPr>
            <a:picLocks noChangeAspect="1"/>
          </p:cNvPicPr>
          <p:nvPr/>
        </p:nvPicPr>
        <p:blipFill>
          <a:blip r:embed="rId3"/>
          <a:stretch>
            <a:fillRect/>
          </a:stretch>
        </p:blipFill>
        <p:spPr>
          <a:xfrm>
            <a:off x="1216138" y="1339057"/>
            <a:ext cx="8540692" cy="4661245"/>
          </a:xfrm>
          <a:prstGeom prst="rect">
            <a:avLst/>
          </a:prstGeom>
        </p:spPr>
      </p:pic>
    </p:spTree>
    <p:extLst>
      <p:ext uri="{BB962C8B-B14F-4D97-AF65-F5344CB8AC3E}">
        <p14:creationId xmlns:p14="http://schemas.microsoft.com/office/powerpoint/2010/main" val="3592029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987C85-707F-429E-93E7-EE44ADC8E687}"/>
              </a:ext>
            </a:extLst>
          </p:cNvPr>
          <p:cNvSpPr/>
          <p:nvPr/>
        </p:nvSpPr>
        <p:spPr>
          <a:xfrm>
            <a:off x="-573009" y="0"/>
            <a:ext cx="7378543" cy="3153299"/>
          </a:xfrm>
          <a:prstGeom prst="rect">
            <a:avLst/>
          </a:prstGeom>
        </p:spPr>
        <p:txBody>
          <a:bodyPr wrap="square">
            <a:spAutoFit/>
          </a:bodyPr>
          <a:lstStyle/>
          <a:p>
            <a:pPr marL="914400" marR="0" lvl="2" indent="0" algn="l" defTabSz="914400" rtl="0" eaLnBrk="1" fontAlgn="auto" latinLnBrk="0" hangingPunct="1">
              <a:lnSpc>
                <a:spcPct val="107000"/>
              </a:lnSpc>
              <a:spcBef>
                <a:spcPts val="500"/>
              </a:spcBef>
              <a:spcAft>
                <a:spcPts val="0"/>
              </a:spcAft>
              <a:buClr>
                <a:srgbClr val="E2219B"/>
              </a:buClr>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Montserrat" panose="020B0604020202020204" charset="0"/>
              <a:ea typeface="Open Sans" panose="020B0606030504020204" pitchFamily="34" charset="0"/>
              <a:cs typeface="Open Sans" panose="020B0606030504020204" pitchFamily="34" charset="0"/>
            </a:endParaRPr>
          </a:p>
          <a:p>
            <a:pPr marL="1257300" marR="0" lvl="2" indent="-342900" algn="l" defTabSz="914400" rtl="0" eaLnBrk="1" fontAlgn="auto" latinLnBrk="0" hangingPunct="1">
              <a:lnSpc>
                <a:spcPct val="107000"/>
              </a:lnSpc>
              <a:spcBef>
                <a:spcPts val="500"/>
              </a:spcBef>
              <a:spcAft>
                <a:spcPts val="0"/>
              </a:spcAft>
              <a:buClr>
                <a:prstClr val="black"/>
              </a:buClr>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1371600" marR="0" lvl="3" indent="0" algn="l" defTabSz="914400" rtl="0" eaLnBrk="1" fontAlgn="auto" latinLnBrk="0" hangingPunct="1">
              <a:lnSpc>
                <a:spcPct val="107000"/>
              </a:lnSpc>
              <a:spcBef>
                <a:spcPts val="500"/>
              </a:spcBef>
              <a:spcAft>
                <a:spcPts val="0"/>
              </a:spcAft>
              <a:buClr>
                <a:srgbClr val="E2219B"/>
              </a:buClr>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914400" marR="0" lvl="2" indent="0" algn="l" defTabSz="914400" rtl="0" eaLnBrk="1" fontAlgn="auto" latinLnBrk="0" hangingPunct="1">
              <a:lnSpc>
                <a:spcPct val="107000"/>
              </a:lnSpc>
              <a:spcBef>
                <a:spcPts val="500"/>
              </a:spcBef>
              <a:spcAft>
                <a:spcPts val="0"/>
              </a:spcAft>
              <a:buClr>
                <a:srgbClr val="E2219B"/>
              </a:buClr>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1371600" marR="0" lvl="3" indent="0" algn="l" defTabSz="914400" rtl="0" eaLnBrk="1" fontAlgn="auto" latinLnBrk="0" hangingPunct="1">
              <a:lnSpc>
                <a:spcPct val="107000"/>
              </a:lnSpc>
              <a:spcBef>
                <a:spcPts val="500"/>
              </a:spcBef>
              <a:spcAft>
                <a:spcPts val="0"/>
              </a:spcAft>
              <a:buClr>
                <a:srgbClr val="E2219B"/>
              </a:buClr>
              <a:buSzTx/>
              <a:buFontTx/>
              <a:buNone/>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1600200" marR="0" lvl="3" indent="-228600" algn="l" defTabSz="914400" rtl="0" eaLnBrk="1" fontAlgn="auto" latinLnBrk="0" hangingPunct="1">
              <a:lnSpc>
                <a:spcPct val="107000"/>
              </a:lnSpc>
              <a:spcBef>
                <a:spcPts val="500"/>
              </a:spcBef>
              <a:spcAft>
                <a:spcPts val="0"/>
              </a:spcAft>
              <a:buClr>
                <a:srgbClr val="E2219B"/>
              </a:buClr>
              <a:buSzTx/>
              <a:buFont typeface="Courier New" panose="02070309020205020404" pitchFamily="49" charset="0"/>
              <a:buChar char="o"/>
              <a:tabLst/>
              <a:defRPr/>
            </a:pPr>
            <a:endPar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Montserrat" panose="020B060402020202020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FDB46737-1312-4293-A0B8-E2E0CEACB9B1}"/>
              </a:ext>
            </a:extLst>
          </p:cNvPr>
          <p:cNvPicPr>
            <a:picLocks noChangeAspect="1"/>
          </p:cNvPicPr>
          <p:nvPr/>
        </p:nvPicPr>
        <p:blipFill>
          <a:blip r:embed="rId3"/>
          <a:stretch>
            <a:fillRect/>
          </a:stretch>
        </p:blipFill>
        <p:spPr>
          <a:xfrm>
            <a:off x="1023411" y="1512997"/>
            <a:ext cx="10145177" cy="4879590"/>
          </a:xfrm>
          <a:prstGeom prst="rect">
            <a:avLst/>
          </a:prstGeom>
        </p:spPr>
      </p:pic>
      <p:sp>
        <p:nvSpPr>
          <p:cNvPr id="2" name="TextBox 1">
            <a:extLst>
              <a:ext uri="{FF2B5EF4-FFF2-40B4-BE49-F238E27FC236}">
                <a16:creationId xmlns:a16="http://schemas.microsoft.com/office/drawing/2014/main" id="{8149E546-ED49-42F0-B1EC-9B8CCE88C53D}"/>
              </a:ext>
            </a:extLst>
          </p:cNvPr>
          <p:cNvSpPr txBox="1"/>
          <p:nvPr/>
        </p:nvSpPr>
        <p:spPr>
          <a:xfrm>
            <a:off x="2072080" y="6130977"/>
            <a:ext cx="47334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Democratic Economy</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FC7C5E1-0585-4D69-B791-C6B53AAD7BAB}"/>
              </a:ext>
            </a:extLst>
          </p:cNvPr>
          <p:cNvSpPr/>
          <p:nvPr/>
        </p:nvSpPr>
        <p:spPr>
          <a:xfrm>
            <a:off x="1714499" y="319055"/>
            <a:ext cx="8763000" cy="10363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67" b="1" i="0" u="none" strike="noStrike" kern="1200" cap="none" spc="0" normalizeH="0" baseline="0" noProof="0" dirty="0">
              <a:ln>
                <a:noFill/>
              </a:ln>
              <a:solidFill>
                <a:srgbClr val="016782"/>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67" b="1" i="0" u="none" strike="noStrike" kern="1200" cap="none" spc="0" normalizeH="0" baseline="0" noProof="0" dirty="0">
                <a:ln>
                  <a:noFill/>
                </a:ln>
                <a:solidFill>
                  <a:srgbClr val="016782"/>
                </a:solidFill>
                <a:effectLst/>
                <a:uLnTx/>
                <a:uFillTx/>
                <a:latin typeface="Arial" pitchFamily="34" charset="0"/>
                <a:ea typeface="+mn-ea"/>
                <a:cs typeface="Arial" pitchFamily="34" charset="0"/>
              </a:rPr>
              <a:t>C</a:t>
            </a:r>
            <a:r>
              <a:rPr kumimoji="0" lang="en-US" sz="3067" b="1" i="0" u="none" strike="noStrike" kern="1200" cap="none" spc="0" normalizeH="0" baseline="0" noProof="0" dirty="0" err="1">
                <a:ln>
                  <a:noFill/>
                </a:ln>
                <a:solidFill>
                  <a:srgbClr val="016782"/>
                </a:solidFill>
                <a:effectLst/>
                <a:uLnTx/>
                <a:uFillTx/>
                <a:latin typeface="Arial" pitchFamily="34" charset="0"/>
                <a:ea typeface="+mn-ea"/>
                <a:cs typeface="Arial" pitchFamily="34" charset="0"/>
              </a:rPr>
              <a:t>ommunity</a:t>
            </a:r>
            <a:r>
              <a:rPr kumimoji="0" lang="en-US" sz="3067" b="1" i="0" u="none" strike="noStrike" kern="1200" cap="none" spc="0" normalizeH="0" baseline="0" noProof="0" dirty="0">
                <a:ln>
                  <a:noFill/>
                </a:ln>
                <a:solidFill>
                  <a:srgbClr val="016782"/>
                </a:solidFill>
                <a:effectLst/>
                <a:uLnTx/>
                <a:uFillTx/>
                <a:latin typeface="Arial" pitchFamily="34" charset="0"/>
                <a:ea typeface="+mn-ea"/>
                <a:cs typeface="Arial" pitchFamily="34" charset="0"/>
              </a:rPr>
              <a:t> Wealth Building ‘Wedge’</a:t>
            </a:r>
            <a:endParaRPr kumimoji="0" lang="en-US" sz="3067"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3" name="Google Shape;125;p17">
            <a:extLst>
              <a:ext uri="{FF2B5EF4-FFF2-40B4-BE49-F238E27FC236}">
                <a16:creationId xmlns:a16="http://schemas.microsoft.com/office/drawing/2014/main" id="{7766D096-4177-C62E-57C8-6F8DEE00722C}"/>
              </a:ext>
            </a:extLst>
          </p:cNvPr>
          <p:cNvPicPr preferRelativeResize="0"/>
          <p:nvPr/>
        </p:nvPicPr>
        <p:blipFill>
          <a:blip r:embed="rId4">
            <a:alphaModFix/>
          </a:blip>
          <a:stretch>
            <a:fillRect/>
          </a:stretch>
        </p:blipFill>
        <p:spPr>
          <a:xfrm>
            <a:off x="10859975" y="6228889"/>
            <a:ext cx="1191301" cy="452500"/>
          </a:xfrm>
          <a:prstGeom prst="rect">
            <a:avLst/>
          </a:prstGeom>
          <a:noFill/>
          <a:ln>
            <a:noFill/>
          </a:ln>
        </p:spPr>
      </p:pic>
    </p:spTree>
    <p:extLst>
      <p:ext uri="{BB962C8B-B14F-4D97-AF65-F5344CB8AC3E}">
        <p14:creationId xmlns:p14="http://schemas.microsoft.com/office/powerpoint/2010/main" val="3367180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9"/>
          <p:cNvSpPr/>
          <p:nvPr/>
        </p:nvSpPr>
        <p:spPr>
          <a:xfrm>
            <a:off x="-677940" y="474995"/>
            <a:ext cx="12552200" cy="3153299"/>
          </a:xfrm>
          <a:prstGeom prst="rect">
            <a:avLst/>
          </a:prstGeom>
          <a:noFill/>
          <a:ln>
            <a:noFill/>
          </a:ln>
        </p:spPr>
        <p:txBody>
          <a:bodyPr spcFirstLastPara="1" wrap="square" lIns="91425" tIns="45700" rIns="91425" bIns="45700" anchor="t" anchorCtr="0">
            <a:noAutofit/>
          </a:bodyPr>
          <a:lstStyle/>
          <a:p>
            <a:pPr marL="914400" marR="0" lvl="2" indent="0" algn="l" rtl="0">
              <a:lnSpc>
                <a:spcPct val="107000"/>
              </a:lnSpc>
              <a:spcBef>
                <a:spcPts val="0"/>
              </a:spcBef>
              <a:spcAft>
                <a:spcPts val="0"/>
              </a:spcAft>
              <a:buClr>
                <a:srgbClr val="E2219B"/>
              </a:buClr>
              <a:buSzPts val="2400"/>
              <a:buFont typeface="Arial"/>
              <a:buNone/>
            </a:pPr>
            <a:endParaRPr sz="2400" b="0" i="0" u="none" strike="noStrike" cap="none">
              <a:solidFill>
                <a:srgbClr val="000000"/>
              </a:solidFill>
              <a:latin typeface="Montserrat"/>
              <a:ea typeface="Montserrat"/>
              <a:cs typeface="Montserrat"/>
              <a:sym typeface="Montserrat"/>
            </a:endParaRPr>
          </a:p>
          <a:p>
            <a:pPr marL="1257300" marR="0" lvl="2" indent="-190500" algn="l" rtl="0">
              <a:lnSpc>
                <a:spcPct val="107000"/>
              </a:lnSpc>
              <a:spcBef>
                <a:spcPts val="500"/>
              </a:spcBef>
              <a:spcAft>
                <a:spcPts val="0"/>
              </a:spcAft>
              <a:buClr>
                <a:srgbClr val="000000"/>
              </a:buClr>
              <a:buSzPts val="2400"/>
              <a:buFont typeface="Arial"/>
              <a:buNone/>
            </a:pPr>
            <a:endParaRPr sz="2400" b="0" i="0" u="none" strike="noStrike" cap="none">
              <a:solidFill>
                <a:srgbClr val="000000"/>
              </a:solidFill>
              <a:latin typeface="Montserrat"/>
              <a:ea typeface="Montserrat"/>
              <a:cs typeface="Montserrat"/>
              <a:sym typeface="Montserrat"/>
            </a:endParaRPr>
          </a:p>
          <a:p>
            <a:pPr marL="1371600" marR="0" lvl="3" indent="0" algn="l" rtl="0">
              <a:lnSpc>
                <a:spcPct val="107000"/>
              </a:lnSpc>
              <a:spcBef>
                <a:spcPts val="500"/>
              </a:spcBef>
              <a:spcAft>
                <a:spcPts val="0"/>
              </a:spcAft>
              <a:buClr>
                <a:srgbClr val="E2219B"/>
              </a:buClr>
              <a:buSzPts val="2400"/>
              <a:buFont typeface="Calibri"/>
              <a:buNone/>
            </a:pPr>
            <a:endParaRPr sz="2400" b="0" i="0" u="none" strike="noStrike" cap="none">
              <a:solidFill>
                <a:srgbClr val="000000"/>
              </a:solidFill>
              <a:latin typeface="Montserrat"/>
              <a:ea typeface="Montserrat"/>
              <a:cs typeface="Montserrat"/>
              <a:sym typeface="Montserrat"/>
            </a:endParaRPr>
          </a:p>
          <a:p>
            <a:pPr marL="914400" marR="0" lvl="2" indent="0" algn="l" rtl="0">
              <a:lnSpc>
                <a:spcPct val="107000"/>
              </a:lnSpc>
              <a:spcBef>
                <a:spcPts val="500"/>
              </a:spcBef>
              <a:spcAft>
                <a:spcPts val="0"/>
              </a:spcAft>
              <a:buClr>
                <a:srgbClr val="E2219B"/>
              </a:buClr>
              <a:buSzPts val="2400"/>
              <a:buFont typeface="Arial"/>
              <a:buNone/>
            </a:pPr>
            <a:endParaRPr sz="2400" b="0" i="0" u="none" strike="noStrike" cap="none">
              <a:solidFill>
                <a:srgbClr val="000000"/>
              </a:solidFill>
              <a:latin typeface="Montserrat"/>
              <a:ea typeface="Montserrat"/>
              <a:cs typeface="Montserrat"/>
              <a:sym typeface="Montserrat"/>
            </a:endParaRPr>
          </a:p>
          <a:p>
            <a:pPr marL="1371600" marR="0" lvl="3" indent="0" algn="l" rtl="0">
              <a:lnSpc>
                <a:spcPct val="107000"/>
              </a:lnSpc>
              <a:spcBef>
                <a:spcPts val="500"/>
              </a:spcBef>
              <a:spcAft>
                <a:spcPts val="0"/>
              </a:spcAft>
              <a:buClr>
                <a:srgbClr val="E2219B"/>
              </a:buClr>
              <a:buSzPts val="2400"/>
              <a:buFont typeface="Calibri"/>
              <a:buNone/>
            </a:pPr>
            <a:endParaRPr sz="2400" b="0" i="0" u="none" strike="noStrike" cap="none">
              <a:solidFill>
                <a:srgbClr val="000000"/>
              </a:solidFill>
              <a:latin typeface="Montserrat"/>
              <a:ea typeface="Montserrat"/>
              <a:cs typeface="Montserrat"/>
              <a:sym typeface="Montserrat"/>
            </a:endParaRPr>
          </a:p>
          <a:p>
            <a:pPr marL="1600200" marR="0" lvl="3" indent="-76200" algn="l" rtl="0">
              <a:lnSpc>
                <a:spcPct val="107000"/>
              </a:lnSpc>
              <a:spcBef>
                <a:spcPts val="500"/>
              </a:spcBef>
              <a:spcAft>
                <a:spcPts val="0"/>
              </a:spcAft>
              <a:buClr>
                <a:srgbClr val="E2219B"/>
              </a:buClr>
              <a:buSzPts val="2400"/>
              <a:buFont typeface="Courier New"/>
              <a:buNone/>
            </a:pPr>
            <a:endParaRPr sz="2400" b="0" i="0" u="none" strike="noStrike" cap="none">
              <a:solidFill>
                <a:srgbClr val="000000"/>
              </a:solidFill>
              <a:latin typeface="Montserrat"/>
              <a:ea typeface="Montserrat"/>
              <a:cs typeface="Montserrat"/>
              <a:sym typeface="Montserrat"/>
            </a:endParaRPr>
          </a:p>
          <a:p>
            <a:pPr marL="457200" marR="0" lvl="1"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Montserrat"/>
              <a:ea typeface="Montserrat"/>
              <a:cs typeface="Montserrat"/>
              <a:sym typeface="Montserrat"/>
            </a:endParaRPr>
          </a:p>
        </p:txBody>
      </p:sp>
      <p:sp>
        <p:nvSpPr>
          <p:cNvPr id="139" name="Google Shape;139;p19"/>
          <p:cNvSpPr txBox="1"/>
          <p:nvPr/>
        </p:nvSpPr>
        <p:spPr>
          <a:xfrm>
            <a:off x="2473742" y="518540"/>
            <a:ext cx="9326377" cy="5687454"/>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Clr>
                <a:schemeClr val="dk1"/>
              </a:buClr>
              <a:buSzPts val="3200"/>
              <a:buFont typeface="Calibri"/>
              <a:buNone/>
            </a:pPr>
            <a:endParaRPr sz="3200" b="1" i="0" u="none" strike="noStrike" cap="none">
              <a:solidFill>
                <a:srgbClr val="000000"/>
              </a:solidFill>
              <a:latin typeface="Calibri"/>
              <a:ea typeface="Calibri"/>
              <a:cs typeface="Calibri"/>
              <a:sym typeface="Calibri"/>
            </a:endParaRPr>
          </a:p>
          <a:p>
            <a:pPr marL="0" marR="0" lvl="0" indent="0" algn="l" rtl="0">
              <a:lnSpc>
                <a:spcPct val="106000"/>
              </a:lnSpc>
              <a:spcBef>
                <a:spcPts val="0"/>
              </a:spcBef>
              <a:spcAft>
                <a:spcPts val="0"/>
              </a:spcAft>
              <a:buClr>
                <a:srgbClr val="FF0000"/>
              </a:buClr>
              <a:buSzPts val="2400"/>
              <a:buFont typeface="Calibri"/>
              <a:buNone/>
            </a:pPr>
            <a:r>
              <a:rPr lang="en-US" sz="2400" b="1" i="0" u="none" strike="noStrike" cap="none">
                <a:solidFill>
                  <a:srgbClr val="FF0000"/>
                </a:solidFill>
                <a:latin typeface="Calibri"/>
                <a:ea typeface="Calibri"/>
                <a:cs typeface="Calibri"/>
                <a:sym typeface="Calibri"/>
              </a:rPr>
              <a:t>Progressive procurement. </a:t>
            </a:r>
            <a:r>
              <a:rPr lang="en-US" sz="2400" b="0" i="0" u="none" strike="noStrike" cap="none">
                <a:solidFill>
                  <a:srgbClr val="000000"/>
                </a:solidFill>
                <a:latin typeface="Calibri"/>
                <a:ea typeface="Calibri"/>
                <a:cs typeface="Calibri"/>
                <a:sym typeface="Calibri"/>
              </a:rPr>
              <a:t>Local governments and place-based “anchor institutions” should lead with procurement practices that re-localize economic activity, build local multipliers and end leakage and financial extraction</a:t>
            </a:r>
            <a:endParaRPr/>
          </a:p>
          <a:p>
            <a:pPr marL="0" marR="0" lvl="0" indent="0" algn="l" rtl="0">
              <a:lnSpc>
                <a:spcPct val="106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a:p>
            <a:pPr marL="0" marR="0" lvl="0" indent="0" algn="l" rtl="0">
              <a:lnSpc>
                <a:spcPct val="106000"/>
              </a:lnSpc>
              <a:spcBef>
                <a:spcPts val="0"/>
              </a:spcBef>
              <a:spcAft>
                <a:spcPts val="0"/>
              </a:spcAft>
              <a:buClr>
                <a:srgbClr val="538CD5"/>
              </a:buClr>
              <a:buSzPts val="2400"/>
              <a:buFont typeface="Calibri"/>
              <a:buNone/>
            </a:pPr>
            <a:r>
              <a:rPr lang="en-US" sz="2400" b="1" i="0" u="none" strike="noStrike" cap="none">
                <a:solidFill>
                  <a:srgbClr val="538CD5"/>
                </a:solidFill>
                <a:latin typeface="Calibri"/>
                <a:ea typeface="Calibri"/>
                <a:cs typeface="Calibri"/>
                <a:sym typeface="Calibri"/>
              </a:rPr>
              <a:t>Just use of land and property.</a:t>
            </a:r>
            <a:r>
              <a:rPr lang="en-US" sz="2400" b="0" i="0" u="none" strike="noStrike" cap="none">
                <a:solidFill>
                  <a:srgbClr val="538CD5"/>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Cities should mobilize land and property assets to build real wealth in communities, bring local land and real estate development back under community control, and combat speculation and displacement.</a:t>
            </a:r>
            <a:r>
              <a:rPr lang="en-US" sz="2400" b="1" i="0" u="none" strike="noStrike" cap="none">
                <a:solidFill>
                  <a:srgbClr val="000000"/>
                </a:solidFill>
                <a:latin typeface="Calibri"/>
                <a:ea typeface="Calibri"/>
                <a:cs typeface="Calibri"/>
                <a:sym typeface="Calibri"/>
              </a:rPr>
              <a:t> </a:t>
            </a:r>
            <a:endParaRPr/>
          </a:p>
          <a:p>
            <a:pPr marL="0" marR="0" lvl="0" indent="0" algn="l" rtl="0">
              <a:lnSpc>
                <a:spcPct val="106000"/>
              </a:lnSpc>
              <a:spcBef>
                <a:spcPts val="0"/>
              </a:spcBef>
              <a:spcAft>
                <a:spcPts val="0"/>
              </a:spcAft>
              <a:buClr>
                <a:schemeClr val="dk1"/>
              </a:buClr>
              <a:buSzPts val="2400"/>
              <a:buFont typeface="Calibri"/>
              <a:buNone/>
            </a:pPr>
            <a:endParaRPr sz="2400" b="1" i="0" u="none" strike="noStrike" cap="none">
              <a:solidFill>
                <a:srgbClr val="000000"/>
              </a:solidFill>
              <a:latin typeface="Calibri"/>
              <a:ea typeface="Calibri"/>
              <a:cs typeface="Calibri"/>
              <a:sym typeface="Calibri"/>
            </a:endParaRPr>
          </a:p>
          <a:p>
            <a:pPr marL="0" marR="0" lvl="0" indent="0" algn="l" rtl="0">
              <a:lnSpc>
                <a:spcPct val="106000"/>
              </a:lnSpc>
              <a:spcBef>
                <a:spcPts val="0"/>
              </a:spcBef>
              <a:spcAft>
                <a:spcPts val="0"/>
              </a:spcAft>
              <a:buClr>
                <a:srgbClr val="0033CC"/>
              </a:buClr>
              <a:buSzPts val="2400"/>
              <a:buFont typeface="Calibri"/>
              <a:buNone/>
            </a:pPr>
            <a:r>
              <a:rPr lang="en-US" sz="2400" b="1" i="0" u="none" strike="noStrike" cap="none">
                <a:solidFill>
                  <a:srgbClr val="0033CC"/>
                </a:solidFill>
                <a:latin typeface="Calibri"/>
                <a:ea typeface="Calibri"/>
                <a:cs typeface="Calibri"/>
                <a:sym typeface="Calibri"/>
              </a:rPr>
              <a:t>Fair work</a:t>
            </a:r>
            <a:r>
              <a:rPr lang="en-US" sz="2400" b="0" i="0" u="none" strike="noStrike" cap="none">
                <a:solidFill>
                  <a:srgbClr val="0033CC"/>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Every worker must receive a living wage and real power in and control of their workplace for decent work and conditions, and advancing trade union rights.</a:t>
            </a:r>
            <a:endParaRPr sz="2400" b="1" i="0" u="none" strike="noStrike" cap="none">
              <a:solidFill>
                <a:srgbClr val="000000"/>
              </a:solidFill>
              <a:latin typeface="Calibri"/>
              <a:ea typeface="Calibri"/>
              <a:cs typeface="Calibri"/>
              <a:sym typeface="Calibri"/>
            </a:endParaRPr>
          </a:p>
        </p:txBody>
      </p:sp>
      <p:pic>
        <p:nvPicPr>
          <p:cNvPr id="140" name="Google Shape;140;p19"/>
          <p:cNvPicPr preferRelativeResize="0"/>
          <p:nvPr/>
        </p:nvPicPr>
        <p:blipFill rotWithShape="1">
          <a:blip r:embed="rId3">
            <a:alphaModFix/>
          </a:blip>
          <a:srcRect/>
          <a:stretch/>
        </p:blipFill>
        <p:spPr>
          <a:xfrm>
            <a:off x="418931" y="2833183"/>
            <a:ext cx="1907198" cy="1832037"/>
          </a:xfrm>
          <a:prstGeom prst="rect">
            <a:avLst/>
          </a:prstGeom>
          <a:noFill/>
          <a:ln>
            <a:noFill/>
          </a:ln>
        </p:spPr>
      </p:pic>
      <p:pic>
        <p:nvPicPr>
          <p:cNvPr id="141" name="Google Shape;141;p19"/>
          <p:cNvPicPr preferRelativeResize="0"/>
          <p:nvPr/>
        </p:nvPicPr>
        <p:blipFill rotWithShape="1">
          <a:blip r:embed="rId4">
            <a:alphaModFix/>
          </a:blip>
          <a:srcRect/>
          <a:stretch/>
        </p:blipFill>
        <p:spPr>
          <a:xfrm>
            <a:off x="542566" y="913930"/>
            <a:ext cx="1659929" cy="1559665"/>
          </a:xfrm>
          <a:prstGeom prst="rect">
            <a:avLst/>
          </a:prstGeom>
          <a:noFill/>
          <a:ln>
            <a:noFill/>
          </a:ln>
        </p:spPr>
      </p:pic>
      <p:pic>
        <p:nvPicPr>
          <p:cNvPr id="142" name="Google Shape;142;p19"/>
          <p:cNvPicPr preferRelativeResize="0"/>
          <p:nvPr/>
        </p:nvPicPr>
        <p:blipFill rotWithShape="1">
          <a:blip r:embed="rId5">
            <a:alphaModFix/>
          </a:blip>
          <a:srcRect/>
          <a:stretch/>
        </p:blipFill>
        <p:spPr>
          <a:xfrm>
            <a:off x="271318" y="4665220"/>
            <a:ext cx="2054811" cy="1716234"/>
          </a:xfrm>
          <a:prstGeom prst="rect">
            <a:avLst/>
          </a:prstGeom>
          <a:noFill/>
          <a:ln>
            <a:noFill/>
          </a:ln>
        </p:spPr>
      </p:pic>
      <p:pic>
        <p:nvPicPr>
          <p:cNvPr id="143" name="Google Shape;143;p19"/>
          <p:cNvPicPr preferRelativeResize="0"/>
          <p:nvPr/>
        </p:nvPicPr>
        <p:blipFill>
          <a:blip r:embed="rId6">
            <a:alphaModFix/>
          </a:blip>
          <a:stretch>
            <a:fillRect/>
          </a:stretch>
        </p:blipFill>
        <p:spPr>
          <a:xfrm>
            <a:off x="10859975" y="6228889"/>
            <a:ext cx="1191301" cy="452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p:nvPr/>
        </p:nvSpPr>
        <p:spPr>
          <a:xfrm>
            <a:off x="-677940" y="474995"/>
            <a:ext cx="12552200" cy="3153299"/>
          </a:xfrm>
          <a:prstGeom prst="rect">
            <a:avLst/>
          </a:prstGeom>
          <a:noFill/>
          <a:ln>
            <a:noFill/>
          </a:ln>
        </p:spPr>
        <p:txBody>
          <a:bodyPr spcFirstLastPara="1" wrap="square" lIns="91425" tIns="45700" rIns="91425" bIns="45700" anchor="t" anchorCtr="0">
            <a:noAutofit/>
          </a:bodyPr>
          <a:lstStyle/>
          <a:p>
            <a:pPr marL="914400" marR="0" lvl="2" indent="0" algn="l" rtl="0">
              <a:lnSpc>
                <a:spcPct val="107000"/>
              </a:lnSpc>
              <a:spcBef>
                <a:spcPts val="0"/>
              </a:spcBef>
              <a:spcAft>
                <a:spcPts val="0"/>
              </a:spcAft>
              <a:buClr>
                <a:srgbClr val="E2219B"/>
              </a:buClr>
              <a:buSzPts val="2400"/>
              <a:buFont typeface="Arial"/>
              <a:buNone/>
            </a:pPr>
            <a:endParaRPr sz="2400" b="0" i="0" u="none" strike="noStrike" cap="none">
              <a:solidFill>
                <a:srgbClr val="000000"/>
              </a:solidFill>
              <a:latin typeface="Montserrat"/>
              <a:ea typeface="Montserrat"/>
              <a:cs typeface="Montserrat"/>
              <a:sym typeface="Montserrat"/>
            </a:endParaRPr>
          </a:p>
          <a:p>
            <a:pPr marL="1257300" marR="0" lvl="2" indent="-190500" algn="l" rtl="0">
              <a:lnSpc>
                <a:spcPct val="107000"/>
              </a:lnSpc>
              <a:spcBef>
                <a:spcPts val="500"/>
              </a:spcBef>
              <a:spcAft>
                <a:spcPts val="0"/>
              </a:spcAft>
              <a:buClr>
                <a:srgbClr val="000000"/>
              </a:buClr>
              <a:buSzPts val="2400"/>
              <a:buFont typeface="Arial"/>
              <a:buNone/>
            </a:pPr>
            <a:endParaRPr sz="2400" b="0" i="0" u="none" strike="noStrike" cap="none">
              <a:solidFill>
                <a:srgbClr val="000000"/>
              </a:solidFill>
              <a:latin typeface="Montserrat"/>
              <a:ea typeface="Montserrat"/>
              <a:cs typeface="Montserrat"/>
              <a:sym typeface="Montserrat"/>
            </a:endParaRPr>
          </a:p>
          <a:p>
            <a:pPr marL="1371600" marR="0" lvl="3" indent="0" algn="l" rtl="0">
              <a:lnSpc>
                <a:spcPct val="107000"/>
              </a:lnSpc>
              <a:spcBef>
                <a:spcPts val="500"/>
              </a:spcBef>
              <a:spcAft>
                <a:spcPts val="0"/>
              </a:spcAft>
              <a:buClr>
                <a:srgbClr val="E2219B"/>
              </a:buClr>
              <a:buSzPts val="2400"/>
              <a:buFont typeface="Calibri"/>
              <a:buNone/>
            </a:pPr>
            <a:endParaRPr sz="2400" b="0" i="0" u="none" strike="noStrike" cap="none">
              <a:solidFill>
                <a:srgbClr val="000000"/>
              </a:solidFill>
              <a:latin typeface="Montserrat"/>
              <a:ea typeface="Montserrat"/>
              <a:cs typeface="Montserrat"/>
              <a:sym typeface="Montserrat"/>
            </a:endParaRPr>
          </a:p>
          <a:p>
            <a:pPr marL="914400" marR="0" lvl="2" indent="0" algn="l" rtl="0">
              <a:lnSpc>
                <a:spcPct val="107000"/>
              </a:lnSpc>
              <a:spcBef>
                <a:spcPts val="500"/>
              </a:spcBef>
              <a:spcAft>
                <a:spcPts val="0"/>
              </a:spcAft>
              <a:buClr>
                <a:srgbClr val="E2219B"/>
              </a:buClr>
              <a:buSzPts val="2400"/>
              <a:buFont typeface="Arial"/>
              <a:buNone/>
            </a:pPr>
            <a:endParaRPr sz="2400" b="0" i="0" u="none" strike="noStrike" cap="none">
              <a:solidFill>
                <a:srgbClr val="000000"/>
              </a:solidFill>
              <a:latin typeface="Montserrat"/>
              <a:ea typeface="Montserrat"/>
              <a:cs typeface="Montserrat"/>
              <a:sym typeface="Montserrat"/>
            </a:endParaRPr>
          </a:p>
          <a:p>
            <a:pPr marL="1371600" marR="0" lvl="3" indent="0" algn="l" rtl="0">
              <a:lnSpc>
                <a:spcPct val="107000"/>
              </a:lnSpc>
              <a:spcBef>
                <a:spcPts val="500"/>
              </a:spcBef>
              <a:spcAft>
                <a:spcPts val="0"/>
              </a:spcAft>
              <a:buClr>
                <a:srgbClr val="E2219B"/>
              </a:buClr>
              <a:buSzPts val="2400"/>
              <a:buFont typeface="Calibri"/>
              <a:buNone/>
            </a:pPr>
            <a:endParaRPr sz="2400" b="0" i="0" u="none" strike="noStrike" cap="none">
              <a:solidFill>
                <a:srgbClr val="000000"/>
              </a:solidFill>
              <a:latin typeface="Montserrat"/>
              <a:ea typeface="Montserrat"/>
              <a:cs typeface="Montserrat"/>
              <a:sym typeface="Montserrat"/>
            </a:endParaRPr>
          </a:p>
          <a:p>
            <a:pPr marL="1600200" marR="0" lvl="3" indent="-76200" algn="l" rtl="0">
              <a:lnSpc>
                <a:spcPct val="107000"/>
              </a:lnSpc>
              <a:spcBef>
                <a:spcPts val="500"/>
              </a:spcBef>
              <a:spcAft>
                <a:spcPts val="0"/>
              </a:spcAft>
              <a:buClr>
                <a:srgbClr val="E2219B"/>
              </a:buClr>
              <a:buSzPts val="2400"/>
              <a:buFont typeface="Courier New"/>
              <a:buNone/>
            </a:pPr>
            <a:endParaRPr sz="2400" b="0" i="0" u="none" strike="noStrike" cap="none">
              <a:solidFill>
                <a:srgbClr val="000000"/>
              </a:solidFill>
              <a:latin typeface="Montserrat"/>
              <a:ea typeface="Montserrat"/>
              <a:cs typeface="Montserrat"/>
              <a:sym typeface="Montserrat"/>
            </a:endParaRPr>
          </a:p>
          <a:p>
            <a:pPr marL="457200" marR="0" lvl="1"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Montserrat"/>
              <a:ea typeface="Montserrat"/>
              <a:cs typeface="Montserrat"/>
              <a:sym typeface="Montserrat"/>
            </a:endParaRPr>
          </a:p>
        </p:txBody>
      </p:sp>
      <p:sp>
        <p:nvSpPr>
          <p:cNvPr id="150" name="Google Shape;150;p20"/>
          <p:cNvSpPr txBox="1"/>
          <p:nvPr/>
        </p:nvSpPr>
        <p:spPr>
          <a:xfrm>
            <a:off x="2278184" y="474995"/>
            <a:ext cx="9774477" cy="6078972"/>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Clr>
                <a:schemeClr val="dk1"/>
              </a:buClr>
              <a:buSzPts val="3200"/>
              <a:buFont typeface="Calibri"/>
              <a:buNone/>
            </a:pPr>
            <a:endParaRPr sz="3200" b="1" i="0" u="none" strike="noStrike" cap="none">
              <a:solidFill>
                <a:srgbClr val="000000"/>
              </a:solidFill>
              <a:latin typeface="Calibri"/>
              <a:ea typeface="Calibri"/>
              <a:cs typeface="Calibri"/>
              <a:sym typeface="Calibri"/>
            </a:endParaRPr>
          </a:p>
          <a:p>
            <a:pPr marL="0" marR="0" lvl="0" indent="0" algn="l" rtl="0">
              <a:lnSpc>
                <a:spcPct val="106000"/>
              </a:lnSpc>
              <a:spcBef>
                <a:spcPts val="0"/>
              </a:spcBef>
              <a:spcAft>
                <a:spcPts val="0"/>
              </a:spcAft>
              <a:buClr>
                <a:schemeClr val="dk1"/>
              </a:buClr>
              <a:buSzPts val="2400"/>
              <a:buFont typeface="Calibri"/>
              <a:buNone/>
            </a:pPr>
            <a:endParaRPr sz="2400" b="1" i="0" u="none" strike="noStrike" cap="none">
              <a:solidFill>
                <a:srgbClr val="00B050"/>
              </a:solidFill>
              <a:latin typeface="Calibri"/>
              <a:ea typeface="Calibri"/>
              <a:cs typeface="Calibri"/>
              <a:sym typeface="Calibri"/>
            </a:endParaRPr>
          </a:p>
          <a:p>
            <a:pPr marL="0" marR="0" lvl="0" indent="0" algn="l" rtl="0">
              <a:lnSpc>
                <a:spcPct val="106000"/>
              </a:lnSpc>
              <a:spcBef>
                <a:spcPts val="0"/>
              </a:spcBef>
              <a:spcAft>
                <a:spcPts val="0"/>
              </a:spcAft>
              <a:buClr>
                <a:srgbClr val="00B050"/>
              </a:buClr>
              <a:buSzPts val="2400"/>
              <a:buFont typeface="Calibri"/>
              <a:buNone/>
            </a:pPr>
            <a:r>
              <a:rPr lang="en-US" sz="2400" b="1" i="0" u="none" strike="noStrike" cap="none">
                <a:solidFill>
                  <a:srgbClr val="00B050"/>
                </a:solidFill>
                <a:latin typeface="Calibri"/>
                <a:ea typeface="Calibri"/>
                <a:cs typeface="Calibri"/>
                <a:sym typeface="Calibri"/>
              </a:rPr>
              <a:t>Inclusive and democratic enterprise</a:t>
            </a:r>
            <a:r>
              <a:rPr lang="en-US" sz="2400" b="0" i="0" u="none" strike="noStrike" cap="none">
                <a:solidFill>
                  <a:srgbClr val="00B050"/>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Cities should have multiple forms of worker and consumer cooperatives, social enterprises, municipal ownership/enterprise, and more, based on the recognition that the ownership of productive capital is at the heart of where power lies in any economic system.</a:t>
            </a:r>
            <a:r>
              <a:rPr lang="en-US" sz="2400" b="1" i="0" u="none" strike="noStrike" cap="none">
                <a:solidFill>
                  <a:srgbClr val="000000"/>
                </a:solidFill>
                <a:latin typeface="Calibri"/>
                <a:ea typeface="Calibri"/>
                <a:cs typeface="Calibri"/>
                <a:sym typeface="Calibri"/>
              </a:rPr>
              <a:t> </a:t>
            </a:r>
            <a:endParaRPr/>
          </a:p>
          <a:p>
            <a:pPr marL="0" marR="0" lvl="0" indent="0" algn="l" rtl="0">
              <a:lnSpc>
                <a:spcPct val="106000"/>
              </a:lnSpc>
              <a:spcBef>
                <a:spcPts val="0"/>
              </a:spcBef>
              <a:spcAft>
                <a:spcPts val="0"/>
              </a:spcAft>
              <a:buClr>
                <a:schemeClr val="dk1"/>
              </a:buClr>
              <a:buSzPts val="2400"/>
              <a:buFont typeface="Calibri"/>
              <a:buNone/>
            </a:pPr>
            <a:endParaRPr sz="2400" b="1" i="0" u="none" strike="noStrike" cap="none">
              <a:solidFill>
                <a:srgbClr val="000000"/>
              </a:solidFill>
              <a:latin typeface="Calibri"/>
              <a:ea typeface="Calibri"/>
              <a:cs typeface="Calibri"/>
              <a:sym typeface="Calibri"/>
            </a:endParaRPr>
          </a:p>
          <a:p>
            <a:pPr marL="0" marR="0" lvl="0" indent="0" algn="l" rtl="0">
              <a:lnSpc>
                <a:spcPct val="106000"/>
              </a:lnSpc>
              <a:spcBef>
                <a:spcPts val="0"/>
              </a:spcBef>
              <a:spcAft>
                <a:spcPts val="0"/>
              </a:spcAft>
              <a:buClr>
                <a:schemeClr val="dk1"/>
              </a:buClr>
              <a:buSzPts val="2400"/>
              <a:buFont typeface="Calibri"/>
              <a:buNone/>
            </a:pPr>
            <a:endParaRPr sz="2400" b="1" i="0" u="none" strike="noStrike" cap="none">
              <a:solidFill>
                <a:srgbClr val="000000"/>
              </a:solidFill>
              <a:latin typeface="Calibri"/>
              <a:ea typeface="Calibri"/>
              <a:cs typeface="Calibri"/>
              <a:sym typeface="Calibri"/>
            </a:endParaRPr>
          </a:p>
          <a:p>
            <a:pPr marL="0" marR="0" lvl="0" indent="0" algn="l" rtl="0">
              <a:lnSpc>
                <a:spcPct val="106000"/>
              </a:lnSpc>
              <a:spcBef>
                <a:spcPts val="0"/>
              </a:spcBef>
              <a:spcAft>
                <a:spcPts val="0"/>
              </a:spcAft>
              <a:buClr>
                <a:srgbClr val="FFCC00"/>
              </a:buClr>
              <a:buSzPts val="2400"/>
              <a:buFont typeface="Calibri"/>
              <a:buNone/>
            </a:pPr>
            <a:r>
              <a:rPr lang="en-US" sz="2400" b="1" i="0" u="none" strike="noStrike" cap="none">
                <a:solidFill>
                  <a:srgbClr val="FFCC00"/>
                </a:solidFill>
                <a:latin typeface="Calibri"/>
                <a:ea typeface="Calibri"/>
                <a:cs typeface="Calibri"/>
                <a:sym typeface="Calibri"/>
              </a:rPr>
              <a:t>Locally rooted finance. </a:t>
            </a:r>
            <a:r>
              <a:rPr lang="en-US" sz="2400" b="0" i="0" u="none" strike="noStrike" cap="none">
                <a:solidFill>
                  <a:srgbClr val="000000"/>
                </a:solidFill>
                <a:latin typeface="Calibri"/>
                <a:ea typeface="Calibri"/>
                <a:cs typeface="Calibri"/>
                <a:sym typeface="Calibri"/>
              </a:rPr>
              <a:t>Cities and local institutions should</a:t>
            </a:r>
            <a:r>
              <a:rPr lang="en-US" sz="2400" b="1" i="0" u="none" strike="noStrike" cap="none">
                <a:solidFill>
                  <a:srgbClr val="000000"/>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redirect money in service of the real economy through public and community banks, credit unions, targeted public pension investments.</a:t>
            </a:r>
            <a:endParaRPr/>
          </a:p>
          <a:p>
            <a:pPr marL="0" marR="0" lvl="0" indent="0" algn="l" rtl="0">
              <a:lnSpc>
                <a:spcPct val="106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a:p>
            <a:pPr marL="0" marR="0" lvl="0" indent="0" algn="l" rtl="0">
              <a:lnSpc>
                <a:spcPct val="106000"/>
              </a:lnSpc>
              <a:spcBef>
                <a:spcPts val="0"/>
              </a:spcBef>
              <a:spcAft>
                <a:spcPts val="0"/>
              </a:spcAft>
              <a:buClr>
                <a:srgbClr val="000000"/>
              </a:buClr>
              <a:buSzPts val="2400"/>
              <a:buFont typeface="Calibri"/>
              <a:buNone/>
            </a:pPr>
            <a:br>
              <a:rPr lang="en-US" sz="2400" b="0" i="0" u="none" strike="noStrike" cap="none">
                <a:solidFill>
                  <a:srgbClr val="000000"/>
                </a:solidFill>
                <a:latin typeface="Calibri"/>
                <a:ea typeface="Calibri"/>
                <a:cs typeface="Calibri"/>
                <a:sym typeface="Calibri"/>
              </a:rPr>
            </a:br>
            <a:endParaRPr sz="2400" b="0" i="0" u="none" strike="noStrike" cap="none">
              <a:solidFill>
                <a:srgbClr val="000000"/>
              </a:solidFill>
              <a:latin typeface="Calibri"/>
              <a:ea typeface="Calibri"/>
              <a:cs typeface="Calibri"/>
              <a:sym typeface="Calibri"/>
            </a:endParaRPr>
          </a:p>
        </p:txBody>
      </p:sp>
      <p:pic>
        <p:nvPicPr>
          <p:cNvPr id="151" name="Google Shape;151;p20"/>
          <p:cNvPicPr preferRelativeResize="0"/>
          <p:nvPr/>
        </p:nvPicPr>
        <p:blipFill rotWithShape="1">
          <a:blip r:embed="rId3">
            <a:alphaModFix/>
          </a:blip>
          <a:srcRect/>
          <a:stretch/>
        </p:blipFill>
        <p:spPr>
          <a:xfrm>
            <a:off x="462145" y="1340162"/>
            <a:ext cx="1640675" cy="2077306"/>
          </a:xfrm>
          <a:prstGeom prst="rect">
            <a:avLst/>
          </a:prstGeom>
          <a:noFill/>
          <a:ln>
            <a:noFill/>
          </a:ln>
        </p:spPr>
      </p:pic>
      <p:pic>
        <p:nvPicPr>
          <p:cNvPr id="152" name="Google Shape;152;p20"/>
          <p:cNvPicPr preferRelativeResize="0"/>
          <p:nvPr/>
        </p:nvPicPr>
        <p:blipFill rotWithShape="1">
          <a:blip r:embed="rId4">
            <a:alphaModFix/>
          </a:blip>
          <a:srcRect/>
          <a:stretch/>
        </p:blipFill>
        <p:spPr>
          <a:xfrm>
            <a:off x="922529" y="3895595"/>
            <a:ext cx="977262" cy="1425547"/>
          </a:xfrm>
          <a:prstGeom prst="rect">
            <a:avLst/>
          </a:prstGeom>
          <a:noFill/>
          <a:ln>
            <a:noFill/>
          </a:ln>
        </p:spPr>
      </p:pic>
      <p:pic>
        <p:nvPicPr>
          <p:cNvPr id="153" name="Google Shape;153;p20"/>
          <p:cNvPicPr preferRelativeResize="0"/>
          <p:nvPr/>
        </p:nvPicPr>
        <p:blipFill>
          <a:blip r:embed="rId5">
            <a:alphaModFix/>
          </a:blip>
          <a:stretch>
            <a:fillRect/>
          </a:stretch>
        </p:blipFill>
        <p:spPr>
          <a:xfrm>
            <a:off x="10859975" y="6228889"/>
            <a:ext cx="1191301" cy="452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5">
                    <a:lumMod val="75000"/>
                  </a:schemeClr>
                </a:solidFill>
                <a:latin typeface="+mn-lt"/>
              </a:rPr>
              <a:t>Evergreen Cooperatives</a:t>
            </a:r>
            <a:br>
              <a:rPr lang="en-US" b="1" dirty="0">
                <a:solidFill>
                  <a:schemeClr val="accent5">
                    <a:lumMod val="75000"/>
                  </a:schemeClr>
                </a:solidFill>
                <a:latin typeface="+mn-lt"/>
              </a:rPr>
            </a:br>
            <a:r>
              <a:rPr lang="en-US" b="1" dirty="0">
                <a:solidFill>
                  <a:schemeClr val="accent5">
                    <a:lumMod val="75000"/>
                  </a:schemeClr>
                </a:solidFill>
                <a:latin typeface="+mn-lt"/>
              </a:rPr>
              <a:t>Cleveland Ohio USA</a:t>
            </a:r>
          </a:p>
        </p:txBody>
      </p:sp>
      <p:sp>
        <p:nvSpPr>
          <p:cNvPr id="3" name="Content Placeholder 2"/>
          <p:cNvSpPr>
            <a:spLocks noGrp="1"/>
          </p:cNvSpPr>
          <p:nvPr>
            <p:ph idx="1"/>
          </p:nvPr>
        </p:nvSpPr>
        <p:spPr/>
        <p:txBody>
          <a:bodyPr>
            <a:normAutofit/>
          </a:bodyPr>
          <a:lstStyle/>
          <a:p>
            <a:pPr marL="0" indent="0" algn="ctr">
              <a:buNone/>
            </a:pPr>
            <a:endParaRPr lang="en-US" dirty="0"/>
          </a:p>
          <a:p>
            <a:pPr marL="0" indent="0">
              <a:buNone/>
            </a:pPr>
            <a:endParaRPr lang="en-US" sz="2925" dirty="0"/>
          </a:p>
          <a:p>
            <a:pPr lvl="1"/>
            <a:endParaRPr lang="en-US" dirty="0"/>
          </a:p>
        </p:txBody>
      </p:sp>
      <p:pic>
        <p:nvPicPr>
          <p:cNvPr id="4" name="Picture 3"/>
          <p:cNvPicPr>
            <a:picLocks noChangeAspect="1"/>
          </p:cNvPicPr>
          <p:nvPr/>
        </p:nvPicPr>
        <p:blipFill>
          <a:blip r:embed="rId2"/>
          <a:srcRect/>
          <a:stretch>
            <a:fillRect/>
          </a:stretch>
        </p:blipFill>
        <p:spPr bwMode="auto">
          <a:xfrm>
            <a:off x="8458200" y="5943601"/>
            <a:ext cx="1987550" cy="722313"/>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2413000" y="2067258"/>
            <a:ext cx="3488008" cy="2309061"/>
          </a:xfrm>
          <a:prstGeom prst="rect">
            <a:avLst/>
          </a:prstGeom>
        </p:spPr>
      </p:pic>
      <p:pic>
        <p:nvPicPr>
          <p:cNvPr id="6" name="Picture 5"/>
          <p:cNvPicPr>
            <a:picLocks noChangeAspect="1"/>
          </p:cNvPicPr>
          <p:nvPr/>
        </p:nvPicPr>
        <p:blipFill>
          <a:blip r:embed="rId4"/>
          <a:stretch>
            <a:fillRect/>
          </a:stretch>
        </p:blipFill>
        <p:spPr>
          <a:xfrm>
            <a:off x="6169192" y="2067258"/>
            <a:ext cx="3870158" cy="2894205"/>
          </a:xfrm>
          <a:prstGeom prst="rect">
            <a:avLst/>
          </a:prstGeom>
        </p:spPr>
      </p:pic>
      <p:pic>
        <p:nvPicPr>
          <p:cNvPr id="7" name="Picture 6"/>
          <p:cNvPicPr>
            <a:picLocks noChangeAspect="1"/>
          </p:cNvPicPr>
          <p:nvPr/>
        </p:nvPicPr>
        <p:blipFill>
          <a:blip r:embed="rId5"/>
          <a:stretch>
            <a:fillRect/>
          </a:stretch>
        </p:blipFill>
        <p:spPr>
          <a:xfrm>
            <a:off x="2413000" y="4376318"/>
            <a:ext cx="4010192" cy="2263818"/>
          </a:xfrm>
          <a:prstGeom prst="rect">
            <a:avLst/>
          </a:prstGeom>
        </p:spPr>
      </p:pic>
    </p:spTree>
    <p:extLst>
      <p:ext uri="{BB962C8B-B14F-4D97-AF65-F5344CB8AC3E}">
        <p14:creationId xmlns:p14="http://schemas.microsoft.com/office/powerpoint/2010/main" val="3170334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1752600" y="990601"/>
            <a:ext cx="3429000" cy="366713"/>
          </a:xfrm>
          <a:prstGeom prst="rect">
            <a:avLst/>
          </a:prstGeom>
          <a:noFill/>
          <a:ln w="9525">
            <a:noFill/>
            <a:miter lim="800000"/>
            <a:headEnd/>
            <a:tailEnd/>
          </a:ln>
        </p:spPr>
        <p:txBody>
          <a:bodyPr>
            <a:spAutoFit/>
          </a:bodyPr>
          <a:lstStyle/>
          <a:p>
            <a:pPr marL="342900" indent="-342900" algn="ctr"/>
            <a:r>
              <a:rPr lang="en-US" b="1">
                <a:solidFill>
                  <a:srgbClr val="009900"/>
                </a:solidFill>
                <a:latin typeface="Calibri" pitchFamily="34" charset="0"/>
              </a:rPr>
              <a:t>Cleveland Clinic</a:t>
            </a:r>
            <a:endParaRPr lang="en-US" sz="1100" b="1">
              <a:solidFill>
                <a:srgbClr val="C00000"/>
              </a:solidFill>
              <a:latin typeface="Calibri" pitchFamily="34" charset="0"/>
            </a:endParaRPr>
          </a:p>
        </p:txBody>
      </p:sp>
      <p:sp>
        <p:nvSpPr>
          <p:cNvPr id="27652" name="Rectangle 13"/>
          <p:cNvSpPr>
            <a:spLocks noChangeArrowheads="1"/>
          </p:cNvSpPr>
          <p:nvPr/>
        </p:nvSpPr>
        <p:spPr bwMode="auto">
          <a:xfrm>
            <a:off x="5943600" y="3943684"/>
            <a:ext cx="4267200" cy="553998"/>
          </a:xfrm>
          <a:prstGeom prst="rect">
            <a:avLst/>
          </a:prstGeom>
          <a:noFill/>
          <a:ln w="9525">
            <a:noFill/>
            <a:miter lim="800000"/>
            <a:headEnd/>
            <a:tailEnd/>
          </a:ln>
        </p:spPr>
        <p:txBody>
          <a:bodyPr wrap="square">
            <a:spAutoFit/>
          </a:bodyPr>
          <a:lstStyle/>
          <a:p>
            <a:pPr marL="342900" indent="-342900" algn="ctr"/>
            <a:r>
              <a:rPr lang="en-US" sz="1200" b="1" dirty="0">
                <a:solidFill>
                  <a:schemeClr val="bg1"/>
                </a:solidFill>
                <a:latin typeface="Calibri" pitchFamily="34" charset="0"/>
              </a:rPr>
              <a:t>4. </a:t>
            </a:r>
            <a:r>
              <a:rPr lang="en-US" b="1" dirty="0">
                <a:solidFill>
                  <a:srgbClr val="00B050"/>
                </a:solidFill>
                <a:latin typeface="Calibri" pitchFamily="34" charset="0"/>
              </a:rPr>
              <a:t>Case Western Reserve University</a:t>
            </a:r>
          </a:p>
          <a:p>
            <a:pPr marL="342900" indent="-342900" algn="ctr"/>
            <a:endParaRPr lang="en-US" sz="1200" b="1" dirty="0">
              <a:solidFill>
                <a:srgbClr val="C00000"/>
              </a:solidFill>
              <a:latin typeface="Calibri" pitchFamily="34" charset="0"/>
            </a:endParaRPr>
          </a:p>
        </p:txBody>
      </p:sp>
      <p:sp>
        <p:nvSpPr>
          <p:cNvPr id="27653" name="Rectangle 17"/>
          <p:cNvSpPr>
            <a:spLocks noChangeArrowheads="1"/>
          </p:cNvSpPr>
          <p:nvPr/>
        </p:nvSpPr>
        <p:spPr bwMode="auto">
          <a:xfrm>
            <a:off x="1752600" y="3725865"/>
            <a:ext cx="3429000" cy="646331"/>
          </a:xfrm>
          <a:prstGeom prst="rect">
            <a:avLst/>
          </a:prstGeom>
          <a:noFill/>
          <a:ln w="9525">
            <a:noFill/>
            <a:miter lim="800000"/>
            <a:headEnd/>
            <a:tailEnd/>
          </a:ln>
        </p:spPr>
        <p:txBody>
          <a:bodyPr wrap="square">
            <a:spAutoFit/>
          </a:bodyPr>
          <a:lstStyle/>
          <a:p>
            <a:pPr marL="342900" indent="-342900" algn="ctr"/>
            <a:endParaRPr lang="en-US" b="1" dirty="0">
              <a:solidFill>
                <a:srgbClr val="009900"/>
              </a:solidFill>
              <a:latin typeface="Calibri" pitchFamily="34" charset="0"/>
            </a:endParaRPr>
          </a:p>
          <a:p>
            <a:pPr marL="342900" indent="-342900" algn="ctr"/>
            <a:r>
              <a:rPr lang="en-US" b="1" dirty="0">
                <a:solidFill>
                  <a:srgbClr val="009900"/>
                </a:solidFill>
                <a:latin typeface="Calibri" pitchFamily="34" charset="0"/>
              </a:rPr>
              <a:t>Cleveland State University</a:t>
            </a:r>
            <a:endParaRPr lang="en-US" b="1" dirty="0">
              <a:solidFill>
                <a:schemeClr val="folHlink"/>
              </a:solidFill>
              <a:latin typeface="Calibri" pitchFamily="34" charset="0"/>
            </a:endParaRPr>
          </a:p>
        </p:txBody>
      </p:sp>
      <p:sp>
        <p:nvSpPr>
          <p:cNvPr id="27654" name="Rectangle 18"/>
          <p:cNvSpPr>
            <a:spLocks noChangeArrowheads="1"/>
          </p:cNvSpPr>
          <p:nvPr/>
        </p:nvSpPr>
        <p:spPr bwMode="auto">
          <a:xfrm>
            <a:off x="5867400" y="990601"/>
            <a:ext cx="3962400" cy="549275"/>
          </a:xfrm>
          <a:prstGeom prst="rect">
            <a:avLst/>
          </a:prstGeom>
          <a:noFill/>
          <a:ln w="9525">
            <a:noFill/>
            <a:miter lim="800000"/>
            <a:headEnd/>
            <a:tailEnd/>
          </a:ln>
        </p:spPr>
        <p:txBody>
          <a:bodyPr>
            <a:spAutoFit/>
          </a:bodyPr>
          <a:lstStyle/>
          <a:p>
            <a:pPr marL="342900" indent="-342900" algn="ctr"/>
            <a:r>
              <a:rPr lang="en-US" b="1">
                <a:solidFill>
                  <a:schemeClr val="folHlink"/>
                </a:solidFill>
                <a:latin typeface="Calibri" pitchFamily="34" charset="0"/>
              </a:rPr>
              <a:t> </a:t>
            </a:r>
            <a:r>
              <a:rPr lang="en-US" b="1">
                <a:solidFill>
                  <a:srgbClr val="009900"/>
                </a:solidFill>
                <a:latin typeface="Calibri" pitchFamily="34" charset="0"/>
              </a:rPr>
              <a:t>University Hospitals</a:t>
            </a:r>
          </a:p>
          <a:p>
            <a:pPr marL="342900" indent="-342900"/>
            <a:endParaRPr lang="en-US" sz="1200" b="1">
              <a:solidFill>
                <a:srgbClr val="C00000"/>
              </a:solidFill>
              <a:latin typeface="Calibri" pitchFamily="34" charset="0"/>
            </a:endParaRPr>
          </a:p>
        </p:txBody>
      </p:sp>
      <p:sp>
        <p:nvSpPr>
          <p:cNvPr id="27655" name="TextBox 15"/>
          <p:cNvSpPr txBox="1">
            <a:spLocks noChangeArrowheads="1"/>
          </p:cNvSpPr>
          <p:nvPr/>
        </p:nvSpPr>
        <p:spPr bwMode="auto">
          <a:xfrm>
            <a:off x="1752600" y="304801"/>
            <a:ext cx="8382000" cy="830263"/>
          </a:xfrm>
          <a:prstGeom prst="rect">
            <a:avLst/>
          </a:prstGeom>
          <a:noFill/>
          <a:ln w="9525">
            <a:noFill/>
            <a:miter lim="800000"/>
            <a:headEnd/>
            <a:tailEnd/>
          </a:ln>
        </p:spPr>
        <p:txBody>
          <a:bodyPr>
            <a:spAutoFit/>
          </a:bodyPr>
          <a:lstStyle/>
          <a:p>
            <a:pPr algn="ctr"/>
            <a:r>
              <a:rPr lang="en-US" sz="2400" b="1" dirty="0">
                <a:solidFill>
                  <a:srgbClr val="009900"/>
                </a:solidFill>
                <a:latin typeface="Calibri" pitchFamily="34" charset="0"/>
              </a:rPr>
              <a:t>CLEVELAND ANCHOR INSTITUTION  PROCUREMENT</a:t>
            </a:r>
          </a:p>
          <a:p>
            <a:pPr algn="ctr"/>
            <a:r>
              <a:rPr lang="en-US" sz="2400" b="1" dirty="0">
                <a:solidFill>
                  <a:srgbClr val="009900"/>
                </a:solidFill>
                <a:latin typeface="Calibri" pitchFamily="34" charset="0"/>
              </a:rPr>
              <a:t>$3 Billion+ Annually</a:t>
            </a:r>
          </a:p>
        </p:txBody>
      </p:sp>
      <p:pic>
        <p:nvPicPr>
          <p:cNvPr id="27656" name="Picture 8" descr="large_cleveland-clinic-decision-to-bulid-own-lab-2"/>
          <p:cNvPicPr>
            <a:picLocks noChangeAspect="1" noChangeArrowheads="1"/>
          </p:cNvPicPr>
          <p:nvPr/>
        </p:nvPicPr>
        <p:blipFill>
          <a:blip r:embed="rId3"/>
          <a:srcRect/>
          <a:stretch>
            <a:fillRect/>
          </a:stretch>
        </p:blipFill>
        <p:spPr bwMode="auto">
          <a:xfrm>
            <a:off x="1905000" y="1454151"/>
            <a:ext cx="3352800" cy="2271713"/>
          </a:xfrm>
          <a:prstGeom prst="rect">
            <a:avLst/>
          </a:prstGeom>
          <a:noFill/>
          <a:ln w="9525">
            <a:noFill/>
            <a:miter lim="800000"/>
            <a:headEnd/>
            <a:tailEnd/>
          </a:ln>
        </p:spPr>
      </p:pic>
      <p:pic>
        <p:nvPicPr>
          <p:cNvPr id="27657" name="Picture 9" descr="large_University-Hospitals-Cancer-Hospital-exterior"/>
          <p:cNvPicPr>
            <a:picLocks noChangeAspect="1" noChangeArrowheads="1"/>
          </p:cNvPicPr>
          <p:nvPr/>
        </p:nvPicPr>
        <p:blipFill>
          <a:blip r:embed="rId4"/>
          <a:srcRect/>
          <a:stretch>
            <a:fillRect/>
          </a:stretch>
        </p:blipFill>
        <p:spPr bwMode="auto">
          <a:xfrm>
            <a:off x="6172200" y="1524001"/>
            <a:ext cx="3733800" cy="2251075"/>
          </a:xfrm>
          <a:prstGeom prst="rect">
            <a:avLst/>
          </a:prstGeom>
          <a:noFill/>
          <a:ln w="9525">
            <a:noFill/>
            <a:miter lim="800000"/>
            <a:headEnd/>
            <a:tailEnd/>
          </a:ln>
        </p:spPr>
      </p:pic>
      <p:pic>
        <p:nvPicPr>
          <p:cNvPr id="11" name="Picture 10"/>
          <p:cNvPicPr>
            <a:picLocks noChangeAspect="1"/>
          </p:cNvPicPr>
          <p:nvPr/>
        </p:nvPicPr>
        <p:blipFill>
          <a:blip r:embed="rId5"/>
          <a:stretch>
            <a:fillRect/>
          </a:stretch>
        </p:blipFill>
        <p:spPr>
          <a:xfrm>
            <a:off x="1905000" y="4511675"/>
            <a:ext cx="3352800" cy="2236946"/>
          </a:xfrm>
          <a:prstGeom prst="rect">
            <a:avLst/>
          </a:prstGeom>
        </p:spPr>
      </p:pic>
      <p:pic>
        <p:nvPicPr>
          <p:cNvPr id="12" name="Picture 11"/>
          <p:cNvPicPr>
            <a:picLocks noChangeAspect="1"/>
          </p:cNvPicPr>
          <p:nvPr/>
        </p:nvPicPr>
        <p:blipFill>
          <a:blip r:embed="rId6"/>
          <a:stretch>
            <a:fillRect/>
          </a:stretch>
        </p:blipFill>
        <p:spPr>
          <a:xfrm>
            <a:off x="6172201" y="4511675"/>
            <a:ext cx="4263857" cy="2073620"/>
          </a:xfrm>
          <a:prstGeom prst="rect">
            <a:avLst/>
          </a:prstGeom>
        </p:spPr>
      </p:pic>
    </p:spTree>
    <p:extLst>
      <p:ext uri="{BB962C8B-B14F-4D97-AF65-F5344CB8AC3E}">
        <p14:creationId xmlns:p14="http://schemas.microsoft.com/office/powerpoint/2010/main" val="1206097273"/>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1330</TotalTime>
  <Words>1040</Words>
  <Application>Microsoft Macintosh PowerPoint</Application>
  <PresentationFormat>Widescreen</PresentationFormat>
  <Paragraphs>129</Paragraphs>
  <Slides>24</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Arial Unicode MS</vt:lpstr>
      <vt:lpstr>Arial</vt:lpstr>
      <vt:lpstr>Calibri</vt:lpstr>
      <vt:lpstr>Calibri Light</vt:lpstr>
      <vt:lpstr>Courier New</vt:lpstr>
      <vt:lpstr>Montserrat</vt:lpstr>
      <vt:lpstr>Open Sans</vt:lpstr>
      <vt:lpstr>Symbol</vt:lpstr>
      <vt:lpstr>Tahoma</vt:lpstr>
      <vt:lpstr>Univers LT Pro</vt:lpstr>
      <vt:lpstr>Office Theme</vt:lpstr>
      <vt:lpstr>1_Office Theme</vt:lpstr>
      <vt:lpstr>PowerPoint Presentation</vt:lpstr>
      <vt:lpstr>Community Wealth Building</vt:lpstr>
      <vt:lpstr>PowerPoint Presentation</vt:lpstr>
      <vt:lpstr>PowerPoint Presentation</vt:lpstr>
      <vt:lpstr>PowerPoint Presentation</vt:lpstr>
      <vt:lpstr>PowerPoint Presentation</vt:lpstr>
      <vt:lpstr>PowerPoint Presentation</vt:lpstr>
      <vt:lpstr>Evergreen Cooperatives Cleveland Ohio USA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 Howard</dc:creator>
  <cp:lastModifiedBy>Ted Howard</cp:lastModifiedBy>
  <cp:revision>17</cp:revision>
  <cp:lastPrinted>2022-12-15T18:05:15Z</cp:lastPrinted>
  <dcterms:created xsi:type="dcterms:W3CDTF">2022-10-04T06:44:06Z</dcterms:created>
  <dcterms:modified xsi:type="dcterms:W3CDTF">2023-11-27T11:45:38Z</dcterms:modified>
</cp:coreProperties>
</file>